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342" r:id="rId5"/>
    <p:sldId id="343" r:id="rId6"/>
    <p:sldId id="349" r:id="rId7"/>
    <p:sldId id="345" r:id="rId8"/>
    <p:sldId id="385" r:id="rId9"/>
    <p:sldId id="361" r:id="rId10"/>
    <p:sldId id="359" r:id="rId11"/>
    <p:sldId id="360" r:id="rId12"/>
    <p:sldId id="362" r:id="rId13"/>
    <p:sldId id="384" r:id="rId14"/>
    <p:sldId id="353" r:id="rId15"/>
    <p:sldId id="3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6065A2-F8B0-4651-96B1-7EC63FA99A84}">
          <p14:sldIdLst>
            <p14:sldId id="342"/>
            <p14:sldId id="343"/>
            <p14:sldId id="349"/>
            <p14:sldId id="345"/>
            <p14:sldId id="385"/>
            <p14:sldId id="361"/>
            <p14:sldId id="359"/>
            <p14:sldId id="360"/>
            <p14:sldId id="362"/>
            <p14:sldId id="384"/>
            <p14:sldId id="353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2C9A31-9EE8-7B9A-FE14-D56A9DD05013}" name="Oxarart, Scott" initials="SO" userId="S::SOxarart@washoecounty.gov::a082a40d-636d-49bb-8e87-82c5bf96b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80"/>
    <a:srgbClr val="F09E51"/>
    <a:srgbClr val="EF6543"/>
    <a:srgbClr val="3E67B1"/>
    <a:srgbClr val="4A2263"/>
    <a:srgbClr val="71C9F1"/>
    <a:srgbClr val="3D3A35"/>
    <a:srgbClr val="CEE080"/>
    <a:srgbClr val="712A24"/>
    <a:srgbClr val="EB8A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51"/>
    <p:restoredTop sz="68160" autoAdjust="0"/>
  </p:normalViewPr>
  <p:slideViewPr>
    <p:cSldViewPr snapToGrid="0" snapToObjects="1">
      <p:cViewPr varScale="1">
        <p:scale>
          <a:sx n="75" d="100"/>
          <a:sy n="75" d="100"/>
        </p:scale>
        <p:origin x="243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46736054226175"/>
          <c:y val="4.5355026413580732E-2"/>
          <c:w val="0.692788463362635"/>
          <c:h val="0.912927126961296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699FF"/>
              </a:solidFill>
              <a:ln w="19050">
                <a:solidFill>
                  <a:srgbClr val="6699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51-4F89-BC3E-3E569D867EE3}"/>
              </c:ext>
            </c:extLst>
          </c:dPt>
          <c:dPt>
            <c:idx val="1"/>
            <c:bubble3D val="0"/>
            <c:spPr>
              <a:solidFill>
                <a:srgbClr val="CCECFF"/>
              </a:solidFill>
              <a:ln w="19050">
                <a:solidFill>
                  <a:srgbClr val="CCEC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51-4F89-BC3E-3E569D867EE3}"/>
              </c:ext>
            </c:extLst>
          </c:dPt>
          <c:cat>
            <c:strRef>
              <c:f>Sheet1!$A$2:$A$3</c:f>
              <c:strCache>
                <c:ptCount val="2"/>
                <c:pt idx="0">
                  <c:v>Projects accomlished</c:v>
                </c:pt>
                <c:pt idx="1">
                  <c:v>not done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51-4F89-BC3E-3E569D867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32991872940471E-2"/>
          <c:y val="0.12728590795128"/>
          <c:w val="0.74274434437338244"/>
          <c:h val="0.857702917022156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699FF"/>
              </a:solidFill>
              <a:ln w="19050">
                <a:solidFill>
                  <a:srgbClr val="6699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D2-4390-9780-1369AA9F06AE}"/>
              </c:ext>
            </c:extLst>
          </c:dPt>
          <c:dPt>
            <c:idx val="1"/>
            <c:bubble3D val="0"/>
            <c:spPr>
              <a:solidFill>
                <a:srgbClr val="CCECFF"/>
              </a:solidFill>
              <a:ln w="19050">
                <a:solidFill>
                  <a:srgbClr val="CCEC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D2-4390-9780-1369AA9F06AE}"/>
              </c:ext>
            </c:extLst>
          </c:dPt>
          <c:cat>
            <c:strRef>
              <c:f>Sheet1!$A$2:$A$3</c:f>
              <c:strCache>
                <c:ptCount val="2"/>
                <c:pt idx="0">
                  <c:v>Projects accomlished</c:v>
                </c:pt>
                <c:pt idx="1">
                  <c:v>not done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D2-4390-9780-1369AA9F0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8C07C-4F1A-45C1-A589-34D7CFA498B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0B724-B3E0-476A-9DD1-8CBBAB20AEFF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Inform</a:t>
          </a:r>
        </a:p>
      </dgm:t>
    </dgm:pt>
    <dgm:pt modelId="{DE9E01BE-83F6-422C-B3E5-A482A89AB038}" type="parTrans" cxnId="{9602CD50-ABB3-4D8A-A244-D20D6A4C5D74}">
      <dgm:prSet/>
      <dgm:spPr/>
      <dgm:t>
        <a:bodyPr/>
        <a:lstStyle/>
        <a:p>
          <a:endParaRPr lang="en-US"/>
        </a:p>
      </dgm:t>
    </dgm:pt>
    <dgm:pt modelId="{1E182CFF-DACA-4F67-A64D-E7C065B6A79A}" type="sibTrans" cxnId="{9602CD50-ABB3-4D8A-A244-D20D6A4C5D74}">
      <dgm:prSet/>
      <dgm:spPr/>
      <dgm:t>
        <a:bodyPr/>
        <a:lstStyle/>
        <a:p>
          <a:endParaRPr lang="en-US"/>
        </a:p>
      </dgm:t>
    </dgm:pt>
    <dgm:pt modelId="{91C044E2-4518-4847-B0A8-8DB1B47FDA7D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Collect</a:t>
          </a:r>
        </a:p>
      </dgm:t>
    </dgm:pt>
    <dgm:pt modelId="{89137023-36A9-4A86-9C0A-55B8EF2987BE}" type="parTrans" cxnId="{3A884E1C-189E-41F4-86FE-2361E7961E3F}">
      <dgm:prSet/>
      <dgm:spPr/>
      <dgm:t>
        <a:bodyPr/>
        <a:lstStyle/>
        <a:p>
          <a:endParaRPr lang="en-US"/>
        </a:p>
      </dgm:t>
    </dgm:pt>
    <dgm:pt modelId="{71205645-9A3F-41CC-B058-997D1DE903C3}" type="sibTrans" cxnId="{3A884E1C-189E-41F4-86FE-2361E7961E3F}">
      <dgm:prSet/>
      <dgm:spPr/>
      <dgm:t>
        <a:bodyPr/>
        <a:lstStyle/>
        <a:p>
          <a:endParaRPr lang="en-US"/>
        </a:p>
      </dgm:t>
    </dgm:pt>
    <dgm:pt modelId="{5C56A698-D0C4-4776-813C-B583D5C209C2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Organize</a:t>
          </a:r>
        </a:p>
      </dgm:t>
    </dgm:pt>
    <dgm:pt modelId="{26672C85-D7FC-49C9-99A7-CC98DB6D9775}" type="parTrans" cxnId="{4896682E-3220-4BC4-990E-FB573F91550F}">
      <dgm:prSet/>
      <dgm:spPr/>
      <dgm:t>
        <a:bodyPr/>
        <a:lstStyle/>
        <a:p>
          <a:endParaRPr lang="en-US"/>
        </a:p>
      </dgm:t>
    </dgm:pt>
    <dgm:pt modelId="{DE61F47E-FA95-4218-9AF7-94D0A4B5127C}" type="sibTrans" cxnId="{4896682E-3220-4BC4-990E-FB573F91550F}">
      <dgm:prSet/>
      <dgm:spPr/>
      <dgm:t>
        <a:bodyPr/>
        <a:lstStyle/>
        <a:p>
          <a:endParaRPr lang="en-US"/>
        </a:p>
      </dgm:t>
    </dgm:pt>
    <dgm:pt modelId="{0D164016-36A5-41F4-92D8-0F635135A813}">
      <dgm:prSet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Listen</a:t>
          </a:r>
        </a:p>
      </dgm:t>
    </dgm:pt>
    <dgm:pt modelId="{BE33AC98-2686-4D82-B39E-7356B1FF0526}" type="parTrans" cxnId="{C0D0CFE6-D02E-4420-B204-8CCA024EF046}">
      <dgm:prSet/>
      <dgm:spPr/>
      <dgm:t>
        <a:bodyPr/>
        <a:lstStyle/>
        <a:p>
          <a:endParaRPr lang="en-US"/>
        </a:p>
      </dgm:t>
    </dgm:pt>
    <dgm:pt modelId="{D4843B1B-7640-4EA6-8E3A-144977298549}" type="sibTrans" cxnId="{C0D0CFE6-D02E-4420-B204-8CCA024EF046}">
      <dgm:prSet/>
      <dgm:spPr/>
      <dgm:t>
        <a:bodyPr/>
        <a:lstStyle/>
        <a:p>
          <a:endParaRPr lang="en-US"/>
        </a:p>
      </dgm:t>
    </dgm:pt>
    <dgm:pt modelId="{72730717-4CF6-4996-9983-432B81C0FCA3}">
      <dgm:prSet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Prioritize</a:t>
          </a:r>
        </a:p>
      </dgm:t>
    </dgm:pt>
    <dgm:pt modelId="{788154BE-FF0B-4ADF-B00B-B217701E1000}" type="parTrans" cxnId="{A3F3F411-3D77-4065-A49A-2F3188A6CF8B}">
      <dgm:prSet/>
      <dgm:spPr/>
      <dgm:t>
        <a:bodyPr/>
        <a:lstStyle/>
        <a:p>
          <a:endParaRPr lang="en-US"/>
        </a:p>
      </dgm:t>
    </dgm:pt>
    <dgm:pt modelId="{A42ABE7F-7BAA-4F7E-BA73-8E4F0FAF1473}" type="sibTrans" cxnId="{A3F3F411-3D77-4065-A49A-2F3188A6CF8B}">
      <dgm:prSet/>
      <dgm:spPr/>
      <dgm:t>
        <a:bodyPr/>
        <a:lstStyle/>
        <a:p>
          <a:endParaRPr lang="en-US"/>
        </a:p>
      </dgm:t>
    </dgm:pt>
    <dgm:pt modelId="{9E12D473-A36C-4BF9-A06D-832DEB15574F}" type="pres">
      <dgm:prSet presAssocID="{8F68C07C-4F1A-45C1-A589-34D7CFA498BD}" presName="Name0" presStyleCnt="0">
        <dgm:presLayoutVars>
          <dgm:dir/>
          <dgm:resizeHandles val="exact"/>
        </dgm:presLayoutVars>
      </dgm:prSet>
      <dgm:spPr/>
    </dgm:pt>
    <dgm:pt modelId="{2D4DF8C4-07F0-4BFD-84C4-ED235D998FBD}" type="pres">
      <dgm:prSet presAssocID="{7270B724-B3E0-476A-9DD1-8CBBAB20AEFF}" presName="parTxOnly" presStyleLbl="node1" presStyleIdx="0" presStyleCnt="5">
        <dgm:presLayoutVars>
          <dgm:bulletEnabled val="1"/>
        </dgm:presLayoutVars>
      </dgm:prSet>
      <dgm:spPr/>
    </dgm:pt>
    <dgm:pt modelId="{E99F2EA8-A855-48E6-BEE8-4EA53F9DCF52}" type="pres">
      <dgm:prSet presAssocID="{1E182CFF-DACA-4F67-A64D-E7C065B6A79A}" presName="parSpace" presStyleCnt="0"/>
      <dgm:spPr/>
    </dgm:pt>
    <dgm:pt modelId="{03C50048-C0B4-4A1E-8683-02A0BFD68C23}" type="pres">
      <dgm:prSet presAssocID="{91C044E2-4518-4847-B0A8-8DB1B47FDA7D}" presName="parTxOnly" presStyleLbl="node1" presStyleIdx="1" presStyleCnt="5" custScaleX="134945">
        <dgm:presLayoutVars>
          <dgm:bulletEnabled val="1"/>
        </dgm:presLayoutVars>
      </dgm:prSet>
      <dgm:spPr/>
    </dgm:pt>
    <dgm:pt modelId="{BF80F59C-EF57-4485-9512-D3F276A4F9E8}" type="pres">
      <dgm:prSet presAssocID="{71205645-9A3F-41CC-B058-997D1DE903C3}" presName="parSpace" presStyleCnt="0"/>
      <dgm:spPr/>
    </dgm:pt>
    <dgm:pt modelId="{E1480F35-3FA8-4127-803A-2D7EE9787B8D}" type="pres">
      <dgm:prSet presAssocID="{5C56A698-D0C4-4776-813C-B583D5C209C2}" presName="parTxOnly" presStyleLbl="node1" presStyleIdx="2" presStyleCnt="5">
        <dgm:presLayoutVars>
          <dgm:bulletEnabled val="1"/>
        </dgm:presLayoutVars>
      </dgm:prSet>
      <dgm:spPr/>
    </dgm:pt>
    <dgm:pt modelId="{C6D47F95-616E-4A74-8F38-2C8A54BF7489}" type="pres">
      <dgm:prSet presAssocID="{DE61F47E-FA95-4218-9AF7-94D0A4B5127C}" presName="parSpace" presStyleCnt="0"/>
      <dgm:spPr/>
    </dgm:pt>
    <dgm:pt modelId="{1875D680-7DBC-4E55-AB77-7210F67D4942}" type="pres">
      <dgm:prSet presAssocID="{0D164016-36A5-41F4-92D8-0F635135A813}" presName="parTxOnly" presStyleLbl="node1" presStyleIdx="3" presStyleCnt="5" custScaleX="134015">
        <dgm:presLayoutVars>
          <dgm:bulletEnabled val="1"/>
        </dgm:presLayoutVars>
      </dgm:prSet>
      <dgm:spPr/>
    </dgm:pt>
    <dgm:pt modelId="{52C08B04-E17B-47A9-A22A-767453F8FF4A}" type="pres">
      <dgm:prSet presAssocID="{D4843B1B-7640-4EA6-8E3A-144977298549}" presName="parSpace" presStyleCnt="0"/>
      <dgm:spPr/>
    </dgm:pt>
    <dgm:pt modelId="{E0DA404C-58C1-435B-A663-25E6D8B859A3}" type="pres">
      <dgm:prSet presAssocID="{72730717-4CF6-4996-9983-432B81C0FCA3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A3F3F411-3D77-4065-A49A-2F3188A6CF8B}" srcId="{8F68C07C-4F1A-45C1-A589-34D7CFA498BD}" destId="{72730717-4CF6-4996-9983-432B81C0FCA3}" srcOrd="4" destOrd="0" parTransId="{788154BE-FF0B-4ADF-B00B-B217701E1000}" sibTransId="{A42ABE7F-7BAA-4F7E-BA73-8E4F0FAF1473}"/>
    <dgm:cxn modelId="{3A884E1C-189E-41F4-86FE-2361E7961E3F}" srcId="{8F68C07C-4F1A-45C1-A589-34D7CFA498BD}" destId="{91C044E2-4518-4847-B0A8-8DB1B47FDA7D}" srcOrd="1" destOrd="0" parTransId="{89137023-36A9-4A86-9C0A-55B8EF2987BE}" sibTransId="{71205645-9A3F-41CC-B058-997D1DE903C3}"/>
    <dgm:cxn modelId="{4896682E-3220-4BC4-990E-FB573F91550F}" srcId="{8F68C07C-4F1A-45C1-A589-34D7CFA498BD}" destId="{5C56A698-D0C4-4776-813C-B583D5C209C2}" srcOrd="2" destOrd="0" parTransId="{26672C85-D7FC-49C9-99A7-CC98DB6D9775}" sibTransId="{DE61F47E-FA95-4218-9AF7-94D0A4B5127C}"/>
    <dgm:cxn modelId="{5E71F53A-F35A-4FCD-BBCC-1ABAF66338C6}" type="presOf" srcId="{8F68C07C-4F1A-45C1-A589-34D7CFA498BD}" destId="{9E12D473-A36C-4BF9-A06D-832DEB15574F}" srcOrd="0" destOrd="0" presId="urn:microsoft.com/office/officeart/2005/8/layout/hChevron3"/>
    <dgm:cxn modelId="{EAFEDB67-434C-408F-AE7D-362DA72185E3}" type="presOf" srcId="{7270B724-B3E0-476A-9DD1-8CBBAB20AEFF}" destId="{2D4DF8C4-07F0-4BFD-84C4-ED235D998FBD}" srcOrd="0" destOrd="0" presId="urn:microsoft.com/office/officeart/2005/8/layout/hChevron3"/>
    <dgm:cxn modelId="{9602CD50-ABB3-4D8A-A244-D20D6A4C5D74}" srcId="{8F68C07C-4F1A-45C1-A589-34D7CFA498BD}" destId="{7270B724-B3E0-476A-9DD1-8CBBAB20AEFF}" srcOrd="0" destOrd="0" parTransId="{DE9E01BE-83F6-422C-B3E5-A482A89AB038}" sibTransId="{1E182CFF-DACA-4F67-A64D-E7C065B6A79A}"/>
    <dgm:cxn modelId="{2C33B1C1-6B06-4ADA-ACCC-F29CCA54D376}" type="presOf" srcId="{0D164016-36A5-41F4-92D8-0F635135A813}" destId="{1875D680-7DBC-4E55-AB77-7210F67D4942}" srcOrd="0" destOrd="0" presId="urn:microsoft.com/office/officeart/2005/8/layout/hChevron3"/>
    <dgm:cxn modelId="{E51CE0D5-62B2-43AE-989D-A65043633D06}" type="presOf" srcId="{91C044E2-4518-4847-B0A8-8DB1B47FDA7D}" destId="{03C50048-C0B4-4A1E-8683-02A0BFD68C23}" srcOrd="0" destOrd="0" presId="urn:microsoft.com/office/officeart/2005/8/layout/hChevron3"/>
    <dgm:cxn modelId="{AF4931E0-BCCC-426B-A80C-E6DB64B47668}" type="presOf" srcId="{5C56A698-D0C4-4776-813C-B583D5C209C2}" destId="{E1480F35-3FA8-4127-803A-2D7EE9787B8D}" srcOrd="0" destOrd="0" presId="urn:microsoft.com/office/officeart/2005/8/layout/hChevron3"/>
    <dgm:cxn modelId="{C0D0CFE6-D02E-4420-B204-8CCA024EF046}" srcId="{8F68C07C-4F1A-45C1-A589-34D7CFA498BD}" destId="{0D164016-36A5-41F4-92D8-0F635135A813}" srcOrd="3" destOrd="0" parTransId="{BE33AC98-2686-4D82-B39E-7356B1FF0526}" sibTransId="{D4843B1B-7640-4EA6-8E3A-144977298549}"/>
    <dgm:cxn modelId="{EE0B8CF1-9342-4485-AF05-0957FA51EBAF}" type="presOf" srcId="{72730717-4CF6-4996-9983-432B81C0FCA3}" destId="{E0DA404C-58C1-435B-A663-25E6D8B859A3}" srcOrd="0" destOrd="0" presId="urn:microsoft.com/office/officeart/2005/8/layout/hChevron3"/>
    <dgm:cxn modelId="{5273357A-EE35-4E9F-8CA4-C52F670B8E62}" type="presParOf" srcId="{9E12D473-A36C-4BF9-A06D-832DEB15574F}" destId="{2D4DF8C4-07F0-4BFD-84C4-ED235D998FBD}" srcOrd="0" destOrd="0" presId="urn:microsoft.com/office/officeart/2005/8/layout/hChevron3"/>
    <dgm:cxn modelId="{EC96CCEA-B433-4402-94E6-DA6F61F13F50}" type="presParOf" srcId="{9E12D473-A36C-4BF9-A06D-832DEB15574F}" destId="{E99F2EA8-A855-48E6-BEE8-4EA53F9DCF52}" srcOrd="1" destOrd="0" presId="urn:microsoft.com/office/officeart/2005/8/layout/hChevron3"/>
    <dgm:cxn modelId="{9958A3CE-F79F-473D-B175-D9BD491A6B97}" type="presParOf" srcId="{9E12D473-A36C-4BF9-A06D-832DEB15574F}" destId="{03C50048-C0B4-4A1E-8683-02A0BFD68C23}" srcOrd="2" destOrd="0" presId="urn:microsoft.com/office/officeart/2005/8/layout/hChevron3"/>
    <dgm:cxn modelId="{34B1397D-E450-49E3-8B4E-FA7C39F7D03F}" type="presParOf" srcId="{9E12D473-A36C-4BF9-A06D-832DEB15574F}" destId="{BF80F59C-EF57-4485-9512-D3F276A4F9E8}" srcOrd="3" destOrd="0" presId="urn:microsoft.com/office/officeart/2005/8/layout/hChevron3"/>
    <dgm:cxn modelId="{A5262D5C-B79C-4C68-AF5A-6779E6F2AAFD}" type="presParOf" srcId="{9E12D473-A36C-4BF9-A06D-832DEB15574F}" destId="{E1480F35-3FA8-4127-803A-2D7EE9787B8D}" srcOrd="4" destOrd="0" presId="urn:microsoft.com/office/officeart/2005/8/layout/hChevron3"/>
    <dgm:cxn modelId="{98BAAA5A-F762-4B62-ABF5-28124DC03F7C}" type="presParOf" srcId="{9E12D473-A36C-4BF9-A06D-832DEB15574F}" destId="{C6D47F95-616E-4A74-8F38-2C8A54BF7489}" srcOrd="5" destOrd="0" presId="urn:microsoft.com/office/officeart/2005/8/layout/hChevron3"/>
    <dgm:cxn modelId="{01F73A1C-9676-4490-8780-E4AF2A1F9B60}" type="presParOf" srcId="{9E12D473-A36C-4BF9-A06D-832DEB15574F}" destId="{1875D680-7DBC-4E55-AB77-7210F67D4942}" srcOrd="6" destOrd="0" presId="urn:microsoft.com/office/officeart/2005/8/layout/hChevron3"/>
    <dgm:cxn modelId="{C0C28824-65F3-4EC7-9148-DDC23DB7613F}" type="presParOf" srcId="{9E12D473-A36C-4BF9-A06D-832DEB15574F}" destId="{52C08B04-E17B-47A9-A22A-767453F8FF4A}" srcOrd="7" destOrd="0" presId="urn:microsoft.com/office/officeart/2005/8/layout/hChevron3"/>
    <dgm:cxn modelId="{0756DF96-641A-4B01-9DB7-2F766681227E}" type="presParOf" srcId="{9E12D473-A36C-4BF9-A06D-832DEB15574F}" destId="{E0DA404C-58C1-435B-A663-25E6D8B859A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E5A36-42BA-48AC-801C-C8BD767FB5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8339C-60DD-4A88-B6B8-BC8D68A8F82A}">
      <dgm:prSet phldrT="[Text]"/>
      <dgm:spPr/>
      <dgm:t>
        <a:bodyPr/>
        <a:lstStyle/>
        <a:p>
          <a:r>
            <a:rPr lang="en-US" dirty="0"/>
            <a:t>Year 1 Implementation: Jan 1- Dec 31, 2023</a:t>
          </a:r>
        </a:p>
      </dgm:t>
    </dgm:pt>
    <dgm:pt modelId="{9959F452-BB74-4F4E-9EB1-4DC29C64B5FA}" type="parTrans" cxnId="{14B3E8A1-BD48-4E6B-9372-70BAA6B27FD2}">
      <dgm:prSet/>
      <dgm:spPr/>
      <dgm:t>
        <a:bodyPr/>
        <a:lstStyle/>
        <a:p>
          <a:endParaRPr lang="en-US"/>
        </a:p>
      </dgm:t>
    </dgm:pt>
    <dgm:pt modelId="{D230FCDF-2A9D-4418-AB62-25D3698F2E9E}" type="sibTrans" cxnId="{14B3E8A1-BD48-4E6B-9372-70BAA6B27FD2}">
      <dgm:prSet/>
      <dgm:spPr/>
      <dgm:t>
        <a:bodyPr/>
        <a:lstStyle/>
        <a:p>
          <a:endParaRPr lang="en-US"/>
        </a:p>
      </dgm:t>
    </dgm:pt>
    <dgm:pt modelId="{34F1472A-5E20-4F98-95E2-26761688714C}">
      <dgm:prSet phldrT="[Text]"/>
      <dgm:spPr/>
      <dgm:t>
        <a:bodyPr/>
        <a:lstStyle/>
        <a:p>
          <a:r>
            <a:rPr lang="en-US" dirty="0"/>
            <a:t>Year 2 Implementation: : Jan 1- Dec 31, 2024</a:t>
          </a:r>
        </a:p>
      </dgm:t>
    </dgm:pt>
    <dgm:pt modelId="{CE63584D-6364-4FBC-A2DD-DA82F5DC9008}" type="parTrans" cxnId="{66192DCF-4BCA-4A63-A00F-0F72A2FE07B3}">
      <dgm:prSet/>
      <dgm:spPr/>
      <dgm:t>
        <a:bodyPr/>
        <a:lstStyle/>
        <a:p>
          <a:endParaRPr lang="en-US"/>
        </a:p>
      </dgm:t>
    </dgm:pt>
    <dgm:pt modelId="{35E47DCF-E542-456A-9DEE-6BE95D45B320}" type="sibTrans" cxnId="{66192DCF-4BCA-4A63-A00F-0F72A2FE07B3}">
      <dgm:prSet/>
      <dgm:spPr/>
      <dgm:t>
        <a:bodyPr/>
        <a:lstStyle/>
        <a:p>
          <a:endParaRPr lang="en-US"/>
        </a:p>
      </dgm:t>
    </dgm:pt>
    <dgm:pt modelId="{048CF336-4AE9-4933-8071-143380EBB69E}">
      <dgm:prSet/>
      <dgm:spPr/>
      <dgm:t>
        <a:bodyPr/>
        <a:lstStyle/>
        <a:p>
          <a:r>
            <a:rPr lang="en-US" dirty="0"/>
            <a:t>Year 3 Implementation: Jan 1- Dec 31, 2025</a:t>
          </a:r>
        </a:p>
      </dgm:t>
    </dgm:pt>
    <dgm:pt modelId="{0CE45B23-A0B1-4E6B-94C6-BB2FC48F9DDE}" type="parTrans" cxnId="{BDE3A5CD-B682-4DC5-A186-A2062FFF6266}">
      <dgm:prSet/>
      <dgm:spPr/>
      <dgm:t>
        <a:bodyPr/>
        <a:lstStyle/>
        <a:p>
          <a:endParaRPr lang="en-US"/>
        </a:p>
      </dgm:t>
    </dgm:pt>
    <dgm:pt modelId="{6895C4D4-920A-4F66-96C1-247903A579CE}" type="sibTrans" cxnId="{BDE3A5CD-B682-4DC5-A186-A2062FFF6266}">
      <dgm:prSet/>
      <dgm:spPr/>
      <dgm:t>
        <a:bodyPr/>
        <a:lstStyle/>
        <a:p>
          <a:endParaRPr lang="en-US"/>
        </a:p>
      </dgm:t>
    </dgm:pt>
    <dgm:pt modelId="{699A164F-227C-4B2F-B307-DE2533693AA4}" type="pres">
      <dgm:prSet presAssocID="{D61E5A36-42BA-48AC-801C-C8BD767FB502}" presName="linear" presStyleCnt="0">
        <dgm:presLayoutVars>
          <dgm:animLvl val="lvl"/>
          <dgm:resizeHandles val="exact"/>
        </dgm:presLayoutVars>
      </dgm:prSet>
      <dgm:spPr/>
    </dgm:pt>
    <dgm:pt modelId="{443F5610-36BE-42C6-B38B-1E8908DB7327}" type="pres">
      <dgm:prSet presAssocID="{BB78339C-60DD-4A88-B6B8-BC8D68A8F8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B126D8-7263-4819-B6CB-D2128AD45740}" type="pres">
      <dgm:prSet presAssocID="{D230FCDF-2A9D-4418-AB62-25D3698F2E9E}" presName="spacer" presStyleCnt="0"/>
      <dgm:spPr/>
    </dgm:pt>
    <dgm:pt modelId="{AD3D98F9-DF56-4D7E-8075-5A0E16AF41FF}" type="pres">
      <dgm:prSet presAssocID="{34F1472A-5E20-4F98-95E2-2676168871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2ACD67-E0A5-4324-89C6-4B983C7412EE}" type="pres">
      <dgm:prSet presAssocID="{35E47DCF-E542-456A-9DEE-6BE95D45B320}" presName="spacer" presStyleCnt="0"/>
      <dgm:spPr/>
    </dgm:pt>
    <dgm:pt modelId="{A717DD13-70CD-41C4-8194-3DAA5F6868A1}" type="pres">
      <dgm:prSet presAssocID="{048CF336-4AE9-4933-8071-143380EBB69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4F3E0D-68B4-4004-A46A-B601B61C190D}" type="presOf" srcId="{048CF336-4AE9-4933-8071-143380EBB69E}" destId="{A717DD13-70CD-41C4-8194-3DAA5F6868A1}" srcOrd="0" destOrd="0" presId="urn:microsoft.com/office/officeart/2005/8/layout/vList2"/>
    <dgm:cxn modelId="{E174781E-EF2B-4EFA-B66D-31AA85C52022}" type="presOf" srcId="{D61E5A36-42BA-48AC-801C-C8BD767FB502}" destId="{699A164F-227C-4B2F-B307-DE2533693AA4}" srcOrd="0" destOrd="0" presId="urn:microsoft.com/office/officeart/2005/8/layout/vList2"/>
    <dgm:cxn modelId="{14B3E8A1-BD48-4E6B-9372-70BAA6B27FD2}" srcId="{D61E5A36-42BA-48AC-801C-C8BD767FB502}" destId="{BB78339C-60DD-4A88-B6B8-BC8D68A8F82A}" srcOrd="0" destOrd="0" parTransId="{9959F452-BB74-4F4E-9EB1-4DC29C64B5FA}" sibTransId="{D230FCDF-2A9D-4418-AB62-25D3698F2E9E}"/>
    <dgm:cxn modelId="{BDE3A5CD-B682-4DC5-A186-A2062FFF6266}" srcId="{D61E5A36-42BA-48AC-801C-C8BD767FB502}" destId="{048CF336-4AE9-4933-8071-143380EBB69E}" srcOrd="2" destOrd="0" parTransId="{0CE45B23-A0B1-4E6B-94C6-BB2FC48F9DDE}" sibTransId="{6895C4D4-920A-4F66-96C1-247903A579CE}"/>
    <dgm:cxn modelId="{66192DCF-4BCA-4A63-A00F-0F72A2FE07B3}" srcId="{D61E5A36-42BA-48AC-801C-C8BD767FB502}" destId="{34F1472A-5E20-4F98-95E2-26761688714C}" srcOrd="1" destOrd="0" parTransId="{CE63584D-6364-4FBC-A2DD-DA82F5DC9008}" sibTransId="{35E47DCF-E542-456A-9DEE-6BE95D45B320}"/>
    <dgm:cxn modelId="{027B4FD1-4FF0-49A9-BECD-ED693F8B4739}" type="presOf" srcId="{BB78339C-60DD-4A88-B6B8-BC8D68A8F82A}" destId="{443F5610-36BE-42C6-B38B-1E8908DB7327}" srcOrd="0" destOrd="0" presId="urn:microsoft.com/office/officeart/2005/8/layout/vList2"/>
    <dgm:cxn modelId="{1EB92DD4-780D-4BB4-9421-E323187214EA}" type="presOf" srcId="{34F1472A-5E20-4F98-95E2-26761688714C}" destId="{AD3D98F9-DF56-4D7E-8075-5A0E16AF41FF}" srcOrd="0" destOrd="0" presId="urn:microsoft.com/office/officeart/2005/8/layout/vList2"/>
    <dgm:cxn modelId="{F30E8222-BA14-4385-9E14-883D53DD2851}" type="presParOf" srcId="{699A164F-227C-4B2F-B307-DE2533693AA4}" destId="{443F5610-36BE-42C6-B38B-1E8908DB7327}" srcOrd="0" destOrd="0" presId="urn:microsoft.com/office/officeart/2005/8/layout/vList2"/>
    <dgm:cxn modelId="{C0AE06AC-97C8-4CE1-93DA-7B26F8030610}" type="presParOf" srcId="{699A164F-227C-4B2F-B307-DE2533693AA4}" destId="{06B126D8-7263-4819-B6CB-D2128AD45740}" srcOrd="1" destOrd="0" presId="urn:microsoft.com/office/officeart/2005/8/layout/vList2"/>
    <dgm:cxn modelId="{E20467E6-1C7D-4FB8-9A71-3278294BB8A9}" type="presParOf" srcId="{699A164F-227C-4B2F-B307-DE2533693AA4}" destId="{AD3D98F9-DF56-4D7E-8075-5A0E16AF41FF}" srcOrd="2" destOrd="0" presId="urn:microsoft.com/office/officeart/2005/8/layout/vList2"/>
    <dgm:cxn modelId="{DEADBE42-4E4B-4435-9ECA-1F8A2028AC88}" type="presParOf" srcId="{699A164F-227C-4B2F-B307-DE2533693AA4}" destId="{772ACD67-E0A5-4324-89C6-4B983C7412EE}" srcOrd="3" destOrd="0" presId="urn:microsoft.com/office/officeart/2005/8/layout/vList2"/>
    <dgm:cxn modelId="{7DC04043-DC4F-4F2B-A96B-DC2FB096700E}" type="presParOf" srcId="{699A164F-227C-4B2F-B307-DE2533693AA4}" destId="{A717DD13-70CD-41C4-8194-3DAA5F6868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DF8C4-07F0-4BFD-84C4-ED235D998FBD}">
      <dsp:nvSpPr>
        <dsp:cNvPr id="0" name=""/>
        <dsp:cNvSpPr/>
      </dsp:nvSpPr>
      <dsp:spPr>
        <a:xfrm>
          <a:off x="2676" y="74985"/>
          <a:ext cx="1315761" cy="526304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/>
              </a:solidFill>
            </a:rPr>
            <a:t>Inform</a:t>
          </a:r>
        </a:p>
      </dsp:txBody>
      <dsp:txXfrm>
        <a:off x="2676" y="74985"/>
        <a:ext cx="1184185" cy="526304"/>
      </dsp:txXfrm>
    </dsp:sp>
    <dsp:sp modelId="{03C50048-C0B4-4A1E-8683-02A0BFD68C23}">
      <dsp:nvSpPr>
        <dsp:cNvPr id="0" name=""/>
        <dsp:cNvSpPr/>
      </dsp:nvSpPr>
      <dsp:spPr>
        <a:xfrm>
          <a:off x="1055285" y="74985"/>
          <a:ext cx="1775554" cy="52630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/>
              </a:solidFill>
            </a:rPr>
            <a:t>Collect</a:t>
          </a:r>
        </a:p>
      </dsp:txBody>
      <dsp:txXfrm>
        <a:off x="1318437" y="74985"/>
        <a:ext cx="1249250" cy="526304"/>
      </dsp:txXfrm>
    </dsp:sp>
    <dsp:sp modelId="{E1480F35-3FA8-4127-803A-2D7EE9787B8D}">
      <dsp:nvSpPr>
        <dsp:cNvPr id="0" name=""/>
        <dsp:cNvSpPr/>
      </dsp:nvSpPr>
      <dsp:spPr>
        <a:xfrm>
          <a:off x="2567687" y="74985"/>
          <a:ext cx="1315761" cy="526304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/>
              </a:solidFill>
            </a:rPr>
            <a:t>Organize</a:t>
          </a:r>
        </a:p>
      </dsp:txBody>
      <dsp:txXfrm>
        <a:off x="2830839" y="74985"/>
        <a:ext cx="789457" cy="526304"/>
      </dsp:txXfrm>
    </dsp:sp>
    <dsp:sp modelId="{1875D680-7DBC-4E55-AB77-7210F67D4942}">
      <dsp:nvSpPr>
        <dsp:cNvPr id="0" name=""/>
        <dsp:cNvSpPr/>
      </dsp:nvSpPr>
      <dsp:spPr>
        <a:xfrm>
          <a:off x="3620296" y="74985"/>
          <a:ext cx="1763317" cy="526304"/>
        </a:xfrm>
        <a:prstGeom prst="chevron">
          <a:avLst/>
        </a:prstGeom>
        <a:solidFill>
          <a:schemeClr val="bg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/>
              </a:solidFill>
            </a:rPr>
            <a:t>Listen</a:t>
          </a:r>
        </a:p>
      </dsp:txBody>
      <dsp:txXfrm>
        <a:off x="3883448" y="74985"/>
        <a:ext cx="1237013" cy="526304"/>
      </dsp:txXfrm>
    </dsp:sp>
    <dsp:sp modelId="{E0DA404C-58C1-435B-A663-25E6D8B859A3}">
      <dsp:nvSpPr>
        <dsp:cNvPr id="0" name=""/>
        <dsp:cNvSpPr/>
      </dsp:nvSpPr>
      <dsp:spPr>
        <a:xfrm>
          <a:off x="5120462" y="74985"/>
          <a:ext cx="1315761" cy="526304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Text" lastClr="000000"/>
              </a:solidFill>
            </a:rPr>
            <a:t>Prioritize</a:t>
          </a:r>
        </a:p>
      </dsp:txBody>
      <dsp:txXfrm>
        <a:off x="5383614" y="74985"/>
        <a:ext cx="789457" cy="526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F5610-36BE-42C6-B38B-1E8908DB7327}">
      <dsp:nvSpPr>
        <dsp:cNvPr id="0" name=""/>
        <dsp:cNvSpPr/>
      </dsp:nvSpPr>
      <dsp:spPr>
        <a:xfrm>
          <a:off x="0" y="280509"/>
          <a:ext cx="347255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Year 1 Implementation: Jan 1- Dec 31, 2023</a:t>
          </a:r>
        </a:p>
      </dsp:txBody>
      <dsp:txXfrm>
        <a:off x="16392" y="296901"/>
        <a:ext cx="3439768" cy="303006"/>
      </dsp:txXfrm>
    </dsp:sp>
    <dsp:sp modelId="{AD3D98F9-DF56-4D7E-8075-5A0E16AF41FF}">
      <dsp:nvSpPr>
        <dsp:cNvPr id="0" name=""/>
        <dsp:cNvSpPr/>
      </dsp:nvSpPr>
      <dsp:spPr>
        <a:xfrm>
          <a:off x="0" y="656620"/>
          <a:ext cx="347255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Year 2 Implementation: : Jan 1- Dec 31, 2024</a:t>
          </a:r>
        </a:p>
      </dsp:txBody>
      <dsp:txXfrm>
        <a:off x="16392" y="673012"/>
        <a:ext cx="3439768" cy="303006"/>
      </dsp:txXfrm>
    </dsp:sp>
    <dsp:sp modelId="{A717DD13-70CD-41C4-8194-3DAA5F6868A1}">
      <dsp:nvSpPr>
        <dsp:cNvPr id="0" name=""/>
        <dsp:cNvSpPr/>
      </dsp:nvSpPr>
      <dsp:spPr>
        <a:xfrm>
          <a:off x="0" y="1032730"/>
          <a:ext cx="347255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Year 3 Implementation: Jan 1- Dec 31, 2025</a:t>
          </a:r>
        </a:p>
      </dsp:txBody>
      <dsp:txXfrm>
        <a:off x="16392" y="1049122"/>
        <a:ext cx="3439768" cy="303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0.35228</cdr:x>
      <cdr:y>0.54262</cdr:y>
    </cdr:from>
    <cdr:to>
      <cdr:x>0.67888</cdr:x>
      <cdr:y>0.70479</cdr:y>
    </cdr:to>
    <cdr:sp macro="" textlink="">
      <cdr:nvSpPr>
        <cdr:cNvPr id="2" name="Text Box 7"/>
        <cdr:cNvSpPr txBox="1"/>
      </cdr:nvSpPr>
      <cdr:spPr>
        <a:xfrm xmlns:a="http://schemas.openxmlformats.org/drawingml/2006/main">
          <a:off x="835612" y="976725"/>
          <a:ext cx="774682" cy="29190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 algn="ctr">
            <a:spcBef>
              <a:spcPts val="0"/>
            </a:spcBef>
            <a:spcAft>
              <a:spcPts val="600"/>
            </a:spcAft>
          </a:pPr>
          <a:r>
            <a:rPr lang="en-US" sz="900" b="0" dirty="0">
              <a:effectLst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rPr>
            <a:t>Activities Achieved</a:t>
          </a:r>
        </a:p>
        <a:p xmlns:a="http://schemas.openxmlformats.org/drawingml/2006/main">
          <a:pPr marL="0" marR="0" algn="ctr">
            <a:spcBef>
              <a:spcPts val="0"/>
            </a:spcBef>
            <a:spcAft>
              <a:spcPts val="600"/>
            </a:spcAft>
          </a:pPr>
          <a:r>
            <a:rPr lang="en-US" sz="900" dirty="0"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rPr>
            <a:t>Y1</a:t>
          </a:r>
          <a:endParaRPr lang="en-US" sz="200" b="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0.24483</cdr:x>
      <cdr:y>0.57309</cdr:y>
    </cdr:from>
    <cdr:to>
      <cdr:x>0.56775</cdr:x>
      <cdr:y>0.79532</cdr:y>
    </cdr:to>
    <cdr:sp macro="" textlink="">
      <cdr:nvSpPr>
        <cdr:cNvPr id="2" name="Text Box 7"/>
        <cdr:cNvSpPr txBox="1"/>
      </cdr:nvSpPr>
      <cdr:spPr>
        <a:xfrm xmlns:a="http://schemas.openxmlformats.org/drawingml/2006/main">
          <a:off x="540147" y="1094895"/>
          <a:ext cx="712427" cy="42457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en-US" sz="900" dirty="0">
              <a:latin typeface="Nunito Sans Light" pitchFamily="2" charset="0"/>
              <a:ea typeface="Calibri" panose="020F0502020204030204" pitchFamily="34" charset="0"/>
              <a:cs typeface="Times New Roman" panose="02020603050405020304" pitchFamily="18" charset="0"/>
            </a:rPr>
            <a:t>Activities</a:t>
          </a:r>
          <a:r>
            <a:rPr lang="en-US" sz="900" b="0" dirty="0">
              <a:effectLst/>
              <a:latin typeface="Nunito Sans Light" pitchFamily="2" charset="0"/>
              <a:ea typeface="Calibri" panose="020F0502020204030204" pitchFamily="34" charset="0"/>
              <a:cs typeface="Times New Roman" panose="02020603050405020304" pitchFamily="18" charset="0"/>
            </a:rPr>
            <a:t> Achieved</a:t>
          </a:r>
        </a:p>
        <a:p xmlns:a="http://schemas.openxmlformats.org/drawingml/2006/main">
          <a:pPr marL="0" marR="0"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900" b="0" baseline="0" dirty="0">
              <a:effectLst/>
              <a:latin typeface="Nunito Sans Light" pitchFamily="2" charset="0"/>
              <a:ea typeface="Calibri" panose="020F0502020204030204" pitchFamily="34" charset="0"/>
              <a:cs typeface="Times New Roman" panose="02020603050405020304" pitchFamily="18" charset="0"/>
            </a:rPr>
            <a:t>Year 2</a:t>
          </a:r>
          <a:endParaRPr lang="en-US" sz="200" b="0" dirty="0">
            <a:effectLst/>
            <a:latin typeface="Nunito Sans Light" pitchFamily="2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0.24676</cdr:x>
      <cdr:y>0.38438</cdr:y>
    </cdr:from>
    <cdr:to>
      <cdr:x>0.60944</cdr:x>
      <cdr:y>0.53799</cdr:y>
    </cdr:to>
    <cdr:sp macro="" textlink="">
      <cdr:nvSpPr>
        <cdr:cNvPr id="3" name="Text Box 7"/>
        <cdr:cNvSpPr txBox="1"/>
      </cdr:nvSpPr>
      <cdr:spPr>
        <a:xfrm xmlns:a="http://schemas.openxmlformats.org/drawingml/2006/main">
          <a:off x="544413" y="734369"/>
          <a:ext cx="800132" cy="29346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Aft>
              <a:spcPts val="1000"/>
            </a:spcAft>
          </a:pPr>
          <a:r>
            <a:rPr lang="en-US" sz="2000" b="1" dirty="0">
              <a:effectLst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rPr>
            <a:t>79%</a:t>
          </a:r>
          <a:endParaRPr lang="en-US" sz="1600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50C21-A094-104D-BAF5-0D382561441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472F0-3DE0-B541-9FA9-7C8CD8D3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0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72F0-3DE0-B541-9FA9-7C8CD8D34B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9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472F0-3DE0-B541-9FA9-7C8CD8D34B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95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72F0-3DE0-B541-9FA9-7C8CD8D34B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72F0-3DE0-B541-9FA9-7C8CD8D34B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2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99602-483C-2DF7-6B5F-E3763424F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5A2E203-EC9E-7E49-A95A-2B01E7430B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126229" y="5643674"/>
            <a:ext cx="3422386" cy="358432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Subhead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15CF0D5-6E74-A946-858E-D2F2A63CE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614" y="4676782"/>
            <a:ext cx="7847606" cy="920607"/>
          </a:xfrm>
        </p:spPr>
        <p:txBody>
          <a:bodyPr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Arial" panose="020B0604020202020204" pitchFamily="34" charset="0"/>
                <a:ea typeface="ROBOTO CONDENSED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Header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03655-3DC7-9069-FB7F-7C9EC8CF8B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71" y="591726"/>
            <a:ext cx="2623457" cy="5283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BE50B9-F4EE-F68A-01FD-E5B30DCCD373}"/>
              </a:ext>
            </a:extLst>
          </p:cNvPr>
          <p:cNvSpPr/>
          <p:nvPr userDrawn="1"/>
        </p:nvSpPr>
        <p:spPr>
          <a:xfrm>
            <a:off x="0" y="0"/>
            <a:ext cx="326571" cy="6858000"/>
          </a:xfrm>
          <a:prstGeom prst="rect">
            <a:avLst/>
          </a:prstGeom>
          <a:solidFill>
            <a:srgbClr val="2835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7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692E43F-D114-EA4C-8429-A358579FAAD2}"/>
              </a:ext>
            </a:extLst>
          </p:cNvPr>
          <p:cNvSpPr/>
          <p:nvPr userDrawn="1"/>
        </p:nvSpPr>
        <p:spPr>
          <a:xfrm>
            <a:off x="-67056" y="2374900"/>
            <a:ext cx="12326112" cy="4483099"/>
          </a:xfrm>
          <a:prstGeom prst="rect">
            <a:avLst/>
          </a:prstGeom>
          <a:solidFill>
            <a:srgbClr val="28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8358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9375AD1-4FFB-C04D-9131-F812EFC95ED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136994" y="2860771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1 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2FA0B4E-13C4-8C44-9F13-3CD1B734F06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136994" y="3170145"/>
            <a:ext cx="2322263" cy="96898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3948217-9624-E24E-9AF7-64014D37A15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905412" y="2860771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2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3E0A941-6A8A-2E42-AC03-3BEE27F4778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864764" y="2860771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3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9002637-EE18-AD43-97F9-5FEE6F5737B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6994" y="4549124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4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4CA121-0E67-9A40-B3B6-520C07F8DAD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905412" y="4547567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5 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11C2555-79E1-C04B-97B1-A83CA8248DA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864764" y="4546010"/>
            <a:ext cx="1722796" cy="296235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Subject 6 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C6850D0-7194-4B41-9AC7-D6EB5091DB4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74699" y="1714254"/>
            <a:ext cx="2918067" cy="35843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258520E-59FA-5048-AC76-07ED9E5F77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021575"/>
            <a:ext cx="4676429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8AB33A-3CE6-F74A-945C-9A915632D29A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4905412" y="3172593"/>
            <a:ext cx="2322263" cy="96898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8ADDBFE5-79AC-BC47-9D2D-7EBBBF5EB433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885924" y="3175988"/>
            <a:ext cx="2322263" cy="96898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CC56D183-F691-5549-9EE5-FF19BFCBF6F3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1136994" y="4858846"/>
            <a:ext cx="2322263" cy="96898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DFC537-F285-4048-ACFA-5303546D1115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4905412" y="4857289"/>
            <a:ext cx="2322263" cy="96898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6F273BB2-1F9A-CB4F-A26F-8DAFB1BC1167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8885924" y="4855732"/>
            <a:ext cx="2322263" cy="96898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64C1850-C528-2139-4A09-BD3BE75C0E3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E8EA8-0ACB-8858-3EBD-17E58B359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7015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2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hite&#10;&#10;Description automatically generated">
            <a:extLst>
              <a:ext uri="{FF2B5EF4-FFF2-40B4-BE49-F238E27FC236}">
                <a16:creationId xmlns:a16="http://schemas.microsoft.com/office/drawing/2014/main" id="{CDE51ED7-EBBA-B218-4ECF-C82D6B6B9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D5258-1596-C94D-91CE-DD6B1F286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85047" y="1579094"/>
            <a:ext cx="2528047" cy="24214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99ECAB8-2555-9441-B934-F4E00FDB2EF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921623" y="1579094"/>
            <a:ext cx="2528047" cy="24214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000ECA1-9358-3B4B-871E-2551484DF8E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431305" y="1579094"/>
            <a:ext cx="2528047" cy="24214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23CE83-0EB2-0D40-824E-9FBC365A5A5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385047" y="4484297"/>
            <a:ext cx="2528047" cy="117051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vestibulum, nisi non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lectus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2CC1D64-A55D-774D-9658-E38753D8016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921623" y="4484296"/>
            <a:ext cx="2528047" cy="117051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vestibulum, nisi non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lectus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25FDA35-DAF9-9E49-8EAA-CEF37CD2DB10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431305" y="4485595"/>
            <a:ext cx="2528047" cy="117051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vestibulum, nisi non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lectus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E86A4A-DC6B-D733-63AF-4B72901298C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2F8FF-8085-C8BB-2B7F-28F47D2215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9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8B896C-7F7F-5A4E-8046-3E5AEEA7078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4699" y="1847650"/>
            <a:ext cx="5338766" cy="35843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929175-A238-E64A-8EBA-2A400E2C3F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165800"/>
            <a:ext cx="6349150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E43CFB2-14DC-0640-A307-34519A38C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2561" y="2434118"/>
            <a:ext cx="9428479" cy="2757641"/>
          </a:xfrm>
        </p:spPr>
        <p:txBody>
          <a:bodyPr numCol="3" spcCol="228600"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endParaRPr lang="en-US" sz="1200" dirty="0">
              <a:latin typeface="Gibson Book" pitchFamily="2" charset="77"/>
              <a:ea typeface="Gill Sans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FDC5FCD-4663-BFC9-CC99-58E074F0296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630CA-ED5A-256E-D745-567E65AE5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  <p:pic>
        <p:nvPicPr>
          <p:cNvPr id="2" name="Picture 1" descr="A blue dots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16248A3-BC31-E482-9912-9C625F2ABC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444" y="5666147"/>
            <a:ext cx="1082596" cy="2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9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2D77E-DE90-B13B-D285-B0D33C769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hite&#10;&#10;Description automatically generated">
            <a:extLst>
              <a:ext uri="{FF2B5EF4-FFF2-40B4-BE49-F238E27FC236}">
                <a16:creationId xmlns:a16="http://schemas.microsoft.com/office/drawing/2014/main" id="{A5CDAC60-D408-0AEA-F829-28B365A9E5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C9A378-4A86-0C98-C522-4A1107FDD5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91" y="455585"/>
            <a:ext cx="1733109" cy="3510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9C65D5-1740-3E22-0F35-AFDE68759A67}"/>
              </a:ext>
            </a:extLst>
          </p:cNvPr>
          <p:cNvSpPr txBox="1"/>
          <p:nvPr userDrawn="1"/>
        </p:nvSpPr>
        <p:spPr>
          <a:xfrm>
            <a:off x="2172197" y="2930142"/>
            <a:ext cx="7847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20857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electric blue, azure, sky, majorelle blue&#10;&#10;Description automatically generated">
            <a:extLst>
              <a:ext uri="{FF2B5EF4-FFF2-40B4-BE49-F238E27FC236}">
                <a16:creationId xmlns:a16="http://schemas.microsoft.com/office/drawing/2014/main" id="{E16A7602-862C-E280-7375-91CD911FE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F85C14-8BB3-5AF7-DD7C-0CAC9BC06B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7796" y="3060700"/>
            <a:ext cx="3636407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62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79FA4-54A6-324A-A096-28896F0EC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9205"/>
            <a:ext cx="5181600" cy="3622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ED5FC09-A617-75EC-3653-F7B131032E4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4699" y="2152450"/>
            <a:ext cx="3932236" cy="35843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9D93C1-4602-FFC5-A708-B800241B4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470600"/>
            <a:ext cx="4676429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1BBA2F9-DE50-53AF-01B0-3269717A393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92640E-854E-495F-BE4B-26D35B034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EDBE458-8B30-B6FE-9AB3-7B1E24EF1DA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74699" y="2722845"/>
            <a:ext cx="3932237" cy="2981974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0" i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19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8B896C-7F7F-5A4E-8046-3E5AEEA7078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4699" y="1847650"/>
            <a:ext cx="5338766" cy="35843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929175-A238-E64A-8EBA-2A400E2C3F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165800"/>
            <a:ext cx="6349150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FDC5FCD-4663-BFC9-CC99-58E074F0296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630CA-ED5A-256E-D745-567E65AE5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  <p:pic>
        <p:nvPicPr>
          <p:cNvPr id="2" name="Picture 1" descr="A blue dots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16248A3-BC31-E482-9912-9C625F2ABC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78444" y="5666147"/>
            <a:ext cx="1082596" cy="27064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DC01DF-CD76-105D-4E17-52DF38DFBD70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432560" y="2449471"/>
            <a:ext cx="9428479" cy="2757640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0" i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0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electric blue, majorelle blue, azure, cobalt blue&#10;&#10;Description automatically generated">
            <a:extLst>
              <a:ext uri="{FF2B5EF4-FFF2-40B4-BE49-F238E27FC236}">
                <a16:creationId xmlns:a16="http://schemas.microsoft.com/office/drawing/2014/main" id="{77B8AA42-A540-A680-C7A4-3B738F27A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" y="0"/>
            <a:ext cx="1101725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01B3B8C-55CC-0F40-BECD-9ACAE4F78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9266166" y="2436882"/>
            <a:ext cx="4676429" cy="658605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BFC0BF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Section Break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AB533-A5E3-F2EC-0359-7FC810B7962D}"/>
              </a:ext>
            </a:extLst>
          </p:cNvPr>
          <p:cNvSpPr txBox="1"/>
          <p:nvPr userDrawn="1"/>
        </p:nvSpPr>
        <p:spPr>
          <a:xfrm>
            <a:off x="525213" y="6133794"/>
            <a:ext cx="4156958" cy="27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900" b="0" i="0" dirty="0">
                <a:solidFill>
                  <a:schemeClr val="bg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Northern Nevada Public Health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885D28-96D1-F905-6B9E-54C1FBA9E2A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2FF38A-9DBF-9BD3-1A8B-BBA0DABE9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003" y="2798445"/>
            <a:ext cx="4429428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2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2EF4A2-AC6A-8946-B605-D80D35FDEEFD}"/>
              </a:ext>
            </a:extLst>
          </p:cNvPr>
          <p:cNvSpPr/>
          <p:nvPr userDrawn="1"/>
        </p:nvSpPr>
        <p:spPr>
          <a:xfrm>
            <a:off x="0" y="3697356"/>
            <a:ext cx="12192000" cy="3160644"/>
          </a:xfrm>
          <a:prstGeom prst="rect">
            <a:avLst/>
          </a:prstGeom>
          <a:solidFill>
            <a:srgbClr val="28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FD2D2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2D272E7-56CB-1A45-82FF-CB504736CB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37518" y="2729479"/>
            <a:ext cx="1973262" cy="1971675"/>
          </a:xfrm>
          <a:prstGeom prst="ellipse">
            <a:avLst/>
          </a:prstGeom>
          <a:solidFill>
            <a:srgbClr val="CDD2D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spc="0">
                <a:solidFill>
                  <a:srgbClr val="161F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9639FB3-EC49-6E44-9E8E-FAA0E340C9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5580" y="2729479"/>
            <a:ext cx="1973262" cy="1971675"/>
          </a:xfrm>
          <a:prstGeom prst="ellipse">
            <a:avLst/>
          </a:prstGeom>
          <a:solidFill>
            <a:srgbClr val="CDD2D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spc="0">
                <a:solidFill>
                  <a:srgbClr val="161F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F1D61B76-F34E-FB4C-8015-D57EA0C27C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55796" y="2729479"/>
            <a:ext cx="1973262" cy="1971675"/>
          </a:xfrm>
          <a:prstGeom prst="ellipse">
            <a:avLst/>
          </a:prstGeom>
          <a:solidFill>
            <a:srgbClr val="CDD2D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100" spc="0">
                <a:solidFill>
                  <a:srgbClr val="161F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8952006-2979-3C45-B3E7-426B0E0450F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2295B77-461D-4142-8181-1B28AFF95DD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-1" y="1723233"/>
            <a:ext cx="12191999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25EF772-D84A-3B41-9598-FFD440B72F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038925"/>
            <a:ext cx="12192000" cy="658605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Our Team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4D9F466-4C30-CF45-9061-3492E5F5761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837519" y="5133362"/>
            <a:ext cx="1971108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John Smith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6483D58-EA23-CE4B-A825-86033E884F3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837519" y="5454871"/>
            <a:ext cx="1971108" cy="210914"/>
          </a:xfrm>
        </p:spPr>
        <p:txBody>
          <a:bodyPr anchor="b">
            <a:noAutofit/>
          </a:bodyPr>
          <a:lstStyle>
            <a:lvl1pPr marL="0" indent="0" algn="ctr">
              <a:buNone/>
              <a:defRPr sz="1000" b="0" i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95FA3BA-DDE4-8747-A97E-CAC6503C280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147734" y="5133362"/>
            <a:ext cx="1971108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John Smith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021F7B9-6903-7F46-890F-475659D923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147734" y="5454871"/>
            <a:ext cx="1971108" cy="210914"/>
          </a:xfrm>
        </p:spPr>
        <p:txBody>
          <a:bodyPr anchor="b">
            <a:noAutofit/>
          </a:bodyPr>
          <a:lstStyle>
            <a:lvl1pPr marL="0" indent="0" algn="ctr">
              <a:buNone/>
              <a:defRPr sz="1000" b="0" i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00EEAC4-B1EF-FA48-B4BB-100F5C0258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57950" y="5133362"/>
            <a:ext cx="1971108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i="0">
                <a:solidFill>
                  <a:srgbClr val="71C9F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John Smith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3617942-B249-3743-B457-DF9FB58B158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457950" y="5454871"/>
            <a:ext cx="1971108" cy="210914"/>
          </a:xfrm>
        </p:spPr>
        <p:txBody>
          <a:bodyPr anchor="b">
            <a:noAutofit/>
          </a:bodyPr>
          <a:lstStyle>
            <a:lvl1pPr marL="0" indent="0" algn="ctr">
              <a:buNone/>
              <a:defRPr sz="1000" b="0" i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EEEE2-83AF-917D-BD5F-C721EB151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7015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3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hite&#10;&#10;Description automatically generated">
            <a:extLst>
              <a:ext uri="{FF2B5EF4-FFF2-40B4-BE49-F238E27FC236}">
                <a16:creationId xmlns:a16="http://schemas.microsoft.com/office/drawing/2014/main" id="{450E3BE4-BBFA-1CC2-F0D7-D4C0026132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AC7D6C9-CA62-0733-E9E7-AA034E7E67A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386611" y="1314419"/>
            <a:ext cx="4415417" cy="42291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C91651-010B-88CC-AC96-AA7F15C4C54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9CE1F94-41B4-3B9F-E61A-B49EEB164CA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05651" y="1314419"/>
            <a:ext cx="4415417" cy="42291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4CD784-D6F8-D9DD-2FDB-4FEE00D4E6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hite&#10;&#10;Description automatically generated">
            <a:extLst>
              <a:ext uri="{FF2B5EF4-FFF2-40B4-BE49-F238E27FC236}">
                <a16:creationId xmlns:a16="http://schemas.microsoft.com/office/drawing/2014/main" id="{450E3BE4-BBFA-1CC2-F0D7-D4C0026132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AC7D6C9-CA62-0733-E9E7-AA034E7E67A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634575" y="932029"/>
            <a:ext cx="4380145" cy="2460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C91651-010B-88CC-AC96-AA7F15C4C54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4CD784-D6F8-D9DD-2FDB-4FEE00D4E6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F04C1-0F31-9138-F5DA-08361EA65E6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634575" y="3599591"/>
            <a:ext cx="4380145" cy="2460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C3C1C-9ACA-309B-467E-47259EFF3B1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32204" y="932029"/>
            <a:ext cx="4380145" cy="2460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692BFF1-CEAF-08D4-D8A8-CE94AA3458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34114" y="3599591"/>
            <a:ext cx="4380145" cy="2460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2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17471C2-1B71-8D4B-AD5B-0246B53007E6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4699" y="2152450"/>
            <a:ext cx="3932236" cy="35843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3F3852-CE9F-7848-AE49-E83C9863420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354501" y="0"/>
            <a:ext cx="58374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9DEDBC-A7D5-2D49-9202-8E2026817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470600"/>
            <a:ext cx="4676429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9E87C84-0FEB-604B-A0BA-990D74A37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4699" y="2738919"/>
            <a:ext cx="3932237" cy="3013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endParaRPr lang="en-US" sz="1200" dirty="0">
              <a:latin typeface="Gibson Book" pitchFamily="2" charset="77"/>
              <a:ea typeface="Gill Sans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C91651-010B-88CC-AC96-AA7F15C4C54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E8B53-60BE-C8CC-FC32-26C699896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9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79FA4-54A6-324A-A096-28896F0EC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9205"/>
            <a:ext cx="5181600" cy="3622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ECC1E2-DB6C-CB4E-B755-79BDE87EE7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74699" y="2738919"/>
            <a:ext cx="3932237" cy="301319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endParaRPr lang="en-US" sz="1200" dirty="0">
              <a:latin typeface="Gibson Book" pitchFamily="2" charset="77"/>
              <a:ea typeface="Gill Sans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ED5FC09-A617-75EC-3653-F7B131032E4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4699" y="2152450"/>
            <a:ext cx="3932236" cy="35843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0">
                <a:solidFill>
                  <a:srgbClr val="BFC0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9D93C1-4602-FFC5-A708-B800241B4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470600"/>
            <a:ext cx="4676429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2835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1BBA2F9-DE50-53AF-01B0-3269717A393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rgbClr val="3D3A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92640E-854E-495F-BE4B-26D35B034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8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7BA9DE-73E7-597C-44EA-DAC785E6E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7" r="40895" b="12597"/>
          <a:stretch/>
        </p:blipFill>
        <p:spPr>
          <a:xfrm>
            <a:off x="10246072" y="3912795"/>
            <a:ext cx="1979494" cy="294520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D9CD3B-C794-2741-8E77-3155D0E4CE0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F6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347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924A077-1675-DC4C-BD93-BB1A29DF3C5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66080" y="3104972"/>
            <a:ext cx="4447829" cy="308071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A0E46E0-502B-274B-9134-EDF1850C5AF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936868" y="3120620"/>
            <a:ext cx="4447829" cy="3080716"/>
          </a:xfrm>
        </p:spPr>
        <p:txBody>
          <a:bodyPr/>
          <a:lstStyle>
            <a:lvl1pPr>
              <a:lnSpc>
                <a:spcPct val="150000"/>
              </a:lnSpc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65598B-E6B0-7DA7-0FDE-196470C1F3F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F81D9EF-B0F1-06D0-F321-64E68E6F40A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74699" y="2152450"/>
            <a:ext cx="3932236" cy="35843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54B13F-7F45-707B-147F-4B1B3E9F31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699" y="1470600"/>
            <a:ext cx="4676429" cy="65860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8E652D-8852-8680-57FF-3A36F43CFB0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918299" y="2152450"/>
            <a:ext cx="3932236" cy="358432"/>
          </a:xfrm>
        </p:spPr>
        <p:txBody>
          <a:bodyPr anchor="b">
            <a:normAutofit/>
          </a:bodyPr>
          <a:lstStyle>
            <a:lvl1pPr marL="0" indent="0">
              <a:buNone/>
              <a:defRPr sz="1400" b="1" i="0" spc="0">
                <a:solidFill>
                  <a:srgbClr val="EF65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A3DD30-1C7F-4254-8526-F0089D346F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7015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6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AEB91B-E521-574C-A6CA-DB4B60836949}"/>
              </a:ext>
            </a:extLst>
          </p:cNvPr>
          <p:cNvSpPr/>
          <p:nvPr userDrawn="1"/>
        </p:nvSpPr>
        <p:spPr>
          <a:xfrm>
            <a:off x="0" y="13248"/>
            <a:ext cx="12191997" cy="4175150"/>
          </a:xfrm>
          <a:prstGeom prst="rect">
            <a:avLst/>
          </a:prstGeom>
          <a:solidFill>
            <a:srgbClr val="4A2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D96483-BB60-D842-900B-B113CD20D0E6}"/>
              </a:ext>
            </a:extLst>
          </p:cNvPr>
          <p:cNvGrpSpPr/>
          <p:nvPr userDrawn="1"/>
        </p:nvGrpSpPr>
        <p:grpSpPr>
          <a:xfrm>
            <a:off x="1879269" y="3301616"/>
            <a:ext cx="107092" cy="906019"/>
            <a:chOff x="1368697" y="2714367"/>
            <a:chExt cx="107092" cy="906019"/>
          </a:xfrm>
          <a:solidFill>
            <a:srgbClr val="EE784B"/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AB14411-0E44-CD49-B03D-75E73D36E0AD}"/>
                </a:ext>
              </a:extLst>
            </p:cNvPr>
            <p:cNvCxnSpPr/>
            <p:nvPr/>
          </p:nvCxnSpPr>
          <p:spPr>
            <a:xfrm>
              <a:off x="1420570" y="2767913"/>
              <a:ext cx="0" cy="85247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B6E8EA-D641-CB43-BCE3-A7AB353E7904}"/>
                </a:ext>
              </a:extLst>
            </p:cNvPr>
            <p:cNvSpPr/>
            <p:nvPr/>
          </p:nvSpPr>
          <p:spPr>
            <a:xfrm>
              <a:off x="1368697" y="2714367"/>
              <a:ext cx="107092" cy="107092"/>
            </a:xfrm>
            <a:prstGeom prst="ellipse">
              <a:avLst/>
            </a:prstGeom>
            <a:solidFill>
              <a:srgbClr val="CEE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B8BF55-B1B0-0141-887E-6C67C4A61597}"/>
              </a:ext>
            </a:extLst>
          </p:cNvPr>
          <p:cNvGrpSpPr/>
          <p:nvPr userDrawn="1"/>
        </p:nvGrpSpPr>
        <p:grpSpPr>
          <a:xfrm>
            <a:off x="4676323" y="3301616"/>
            <a:ext cx="107092" cy="906019"/>
            <a:chOff x="1368697" y="2714367"/>
            <a:chExt cx="107092" cy="906019"/>
          </a:xfrm>
          <a:solidFill>
            <a:srgbClr val="EE784B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FD0ADCC-BDA4-E84C-9368-D443A8C1C0C0}"/>
                </a:ext>
              </a:extLst>
            </p:cNvPr>
            <p:cNvCxnSpPr/>
            <p:nvPr/>
          </p:nvCxnSpPr>
          <p:spPr>
            <a:xfrm>
              <a:off x="1420570" y="2767913"/>
              <a:ext cx="0" cy="85247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8F237B-6A88-CC47-9A9E-B015266A20A3}"/>
                </a:ext>
              </a:extLst>
            </p:cNvPr>
            <p:cNvSpPr/>
            <p:nvPr/>
          </p:nvSpPr>
          <p:spPr>
            <a:xfrm>
              <a:off x="1368697" y="2714367"/>
              <a:ext cx="107092" cy="107092"/>
            </a:xfrm>
            <a:prstGeom prst="ellipse">
              <a:avLst/>
            </a:prstGeom>
            <a:solidFill>
              <a:srgbClr val="CEE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4C41AB-1FCC-AC4A-9585-BE993BAA62E8}"/>
              </a:ext>
            </a:extLst>
          </p:cNvPr>
          <p:cNvGrpSpPr/>
          <p:nvPr userDrawn="1"/>
        </p:nvGrpSpPr>
        <p:grpSpPr>
          <a:xfrm>
            <a:off x="7479531" y="3301616"/>
            <a:ext cx="107092" cy="906019"/>
            <a:chOff x="1368697" y="2714367"/>
            <a:chExt cx="107092" cy="906019"/>
          </a:xfrm>
          <a:solidFill>
            <a:srgbClr val="EE784B"/>
          </a:solidFill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1CB801A-6925-404D-A852-F21542A9377B}"/>
                </a:ext>
              </a:extLst>
            </p:cNvPr>
            <p:cNvCxnSpPr/>
            <p:nvPr/>
          </p:nvCxnSpPr>
          <p:spPr>
            <a:xfrm>
              <a:off x="1420570" y="2767913"/>
              <a:ext cx="0" cy="85247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F10F38-89D9-4241-B6BE-EC76D454EE18}"/>
                </a:ext>
              </a:extLst>
            </p:cNvPr>
            <p:cNvSpPr/>
            <p:nvPr/>
          </p:nvSpPr>
          <p:spPr>
            <a:xfrm>
              <a:off x="1368697" y="2714367"/>
              <a:ext cx="107092" cy="107092"/>
            </a:xfrm>
            <a:prstGeom prst="ellipse">
              <a:avLst/>
            </a:prstGeom>
            <a:solidFill>
              <a:srgbClr val="CEE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4529D0-A71A-CB4D-ACCF-5F683288B267}"/>
              </a:ext>
            </a:extLst>
          </p:cNvPr>
          <p:cNvGrpSpPr/>
          <p:nvPr userDrawn="1"/>
        </p:nvGrpSpPr>
        <p:grpSpPr>
          <a:xfrm>
            <a:off x="10281595" y="3301616"/>
            <a:ext cx="107092" cy="906019"/>
            <a:chOff x="1368697" y="2714367"/>
            <a:chExt cx="107092" cy="906019"/>
          </a:xfrm>
          <a:solidFill>
            <a:srgbClr val="EE784B"/>
          </a:solidFill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1146CBF-1BF3-674E-98E4-0B4C9C3B06E9}"/>
                </a:ext>
              </a:extLst>
            </p:cNvPr>
            <p:cNvCxnSpPr/>
            <p:nvPr/>
          </p:nvCxnSpPr>
          <p:spPr>
            <a:xfrm>
              <a:off x="1420570" y="2767913"/>
              <a:ext cx="0" cy="85247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DF92536-5F8B-E94A-BA20-0D3C0E184690}"/>
                </a:ext>
              </a:extLst>
            </p:cNvPr>
            <p:cNvSpPr/>
            <p:nvPr/>
          </p:nvSpPr>
          <p:spPr>
            <a:xfrm>
              <a:off x="1368697" y="2714367"/>
              <a:ext cx="107092" cy="107092"/>
            </a:xfrm>
            <a:prstGeom prst="ellipse">
              <a:avLst/>
            </a:prstGeom>
            <a:solidFill>
              <a:srgbClr val="CEE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50506D1-5A76-BC4F-8EF7-35EB3841EA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273689"/>
            <a:ext cx="12192000" cy="658605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B7D2D00-7743-2543-ABE3-1CED8B091A2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69743" y="2745731"/>
            <a:ext cx="1722796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2020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F118CA-26B6-BF42-8BA4-8F9131E91B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62282" y="2742922"/>
            <a:ext cx="1722796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2021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A757410C-7E67-624F-817D-4E82F2A1DB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670005" y="2742921"/>
            <a:ext cx="1722796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2022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6840306-FB10-DB46-9E6C-98F8ED1EB1E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477728" y="2807140"/>
            <a:ext cx="1722796" cy="29623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2023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CA75415-C547-AE46-8BCF-7E779EBEE09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763856" y="4596714"/>
            <a:ext cx="2322263" cy="117051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vestibulum, nisi non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lectus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6FCABEB7-4F4D-CF4F-988E-588556DCAB9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562548" y="4596714"/>
            <a:ext cx="2322263" cy="117051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vestibulum, nisi non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lectus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B03DAF8-9AD7-4643-A7E6-4F176AB3D46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370271" y="4596714"/>
            <a:ext cx="2322263" cy="117051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vestibulum, nisi non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lectus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389EF18-72FD-6C4A-84D2-9E0AAA4EBAE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9181205" y="4596714"/>
            <a:ext cx="2322263" cy="117051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solidFill>
                  <a:srgbClr val="63646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Phasellus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vestibulum, nisi non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volutpat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lectus</a:t>
            </a:r>
            <a:r>
              <a:rPr lang="en-US" sz="1200" dirty="0">
                <a:latin typeface="Gibson Book" pitchFamily="2" charset="77"/>
                <a:ea typeface="Gill Sans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8E977-A453-D21D-A307-609C908DA88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25213" y="427970"/>
            <a:ext cx="1722796" cy="296235"/>
          </a:xfrm>
        </p:spPr>
        <p:txBody>
          <a:bodyPr anchor="b">
            <a:normAutofit/>
          </a:bodyPr>
          <a:lstStyle>
            <a:lvl1pPr marL="0" indent="0">
              <a:buNone/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722F43-DBC5-B861-9BE8-03AC7C897D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13" y="6264298"/>
            <a:ext cx="1405187" cy="2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8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67150-A1B5-7446-86D4-CFA022CC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18FA5-D571-FE4F-9E94-60765ECAA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462AE-3EFA-1F42-9AA2-2193E8528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D5BA4-CC98-7D4B-9647-BE8AA8AA119C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62B36-1EDF-F74C-BE43-10B857EF2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144F6-24BE-8C44-859A-1C3AC02C1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8B3F-6200-9344-AAB3-D2EC0194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5" r:id="rId3"/>
    <p:sldLayoutId id="2147483675" r:id="rId4"/>
    <p:sldLayoutId id="2147483681" r:id="rId5"/>
    <p:sldLayoutId id="2147483657" r:id="rId6"/>
    <p:sldLayoutId id="2147483652" r:id="rId7"/>
    <p:sldLayoutId id="2147483653" r:id="rId8"/>
    <p:sldLayoutId id="2147483662" r:id="rId9"/>
    <p:sldLayoutId id="2147483663" r:id="rId10"/>
    <p:sldLayoutId id="2147483660" r:id="rId11"/>
    <p:sldLayoutId id="2147483667" r:id="rId12"/>
    <p:sldLayoutId id="2147483677" r:id="rId13"/>
    <p:sldLayoutId id="2147483682" r:id="rId14"/>
    <p:sldLayoutId id="2147483670" r:id="rId15"/>
    <p:sldLayoutId id="2147483683" r:id="rId16"/>
    <p:sldLayoutId id="21474836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bso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diagramData" Target="../diagrams/data2.xml"/><Relationship Id="rId12" Type="http://schemas.openxmlformats.org/officeDocument/2006/relationships/chart" Target="../charts/chart2.xml"/><Relationship Id="rId2" Type="http://schemas.openxmlformats.org/officeDocument/2006/relationships/chart" Target="../charts/chart1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microsoft.com/office/2007/relationships/diagramDrawing" Target="../diagrams/drawing2.xml"/><Relationship Id="rId5" Type="http://schemas.openxmlformats.org/officeDocument/2006/relationships/image" Target="../media/image19.jpeg"/><Relationship Id="rId15" Type="http://schemas.openxmlformats.org/officeDocument/2006/relationships/image" Target="../media/image2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8.jpeg"/><Relationship Id="rId9" Type="http://schemas.openxmlformats.org/officeDocument/2006/relationships/diagramQuickStyle" Target="../diagrams/quickStyle2.xml"/><Relationship Id="rId14" Type="http://schemas.openxmlformats.org/officeDocument/2006/relationships/hyperlink" Target="https://pixabay.com/sv/markera-bock-kontrollera-korrigera-1292787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v/markera-bock-kontrollera-korrigera-1292787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pixabay.com/sv/markera-bock-kontrollera-korrigera-1292787/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hyperlink" Target="https://pixabay.com/sv/markera-bock-kontrollera-korrigera-1292787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v/markera-bock-kontrollera-korrigera-1292787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2C92B0-4E6F-2796-0819-2A58509E716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95600" y="6492760"/>
            <a:ext cx="6272947" cy="358432"/>
          </a:xfrm>
        </p:spPr>
        <p:txBody>
          <a:bodyPr/>
          <a:lstStyle/>
          <a:p>
            <a:r>
              <a:rPr lang="en-US" dirty="0"/>
              <a:t>Rayona LaVoie, Director of Programs and Projects</a:t>
            </a:r>
          </a:p>
          <a:p>
            <a:r>
              <a:rPr lang="en-US" dirty="0"/>
              <a:t>Office of the District Health Officer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5B991-1FEF-28B8-9D75-02DF4161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00" y="4074588"/>
            <a:ext cx="7847606" cy="920607"/>
          </a:xfrm>
        </p:spPr>
        <p:txBody>
          <a:bodyPr/>
          <a:lstStyle/>
          <a:p>
            <a:r>
              <a:rPr lang="en-US" dirty="0"/>
              <a:t>2024 Community Health Improvement Plan Annual Report</a:t>
            </a:r>
          </a:p>
        </p:txBody>
      </p:sp>
    </p:spTree>
    <p:extLst>
      <p:ext uri="{BB962C8B-B14F-4D97-AF65-F5344CB8AC3E}">
        <p14:creationId xmlns:p14="http://schemas.microsoft.com/office/powerpoint/2010/main" val="122957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B3CE58-FBFE-75EC-1F5D-5EE8F6AB664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82502" y="2875600"/>
            <a:ext cx="4931407" cy="3310088"/>
          </a:xfrm>
        </p:spPr>
        <p:txBody>
          <a:bodyPr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200" kern="100" dirty="0">
                <a:effectLst/>
                <a:latin typeface="Nunito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Expand loan repayment options.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200" kern="100" dirty="0">
                <a:effectLst/>
                <a:latin typeface="Nunito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Improve muti-tiered systems of support to prevent youth crisis events.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kern="100" dirty="0">
                <a:effectLst/>
                <a:latin typeface="Nunito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Establishing prenatal care in the first trimester among minority populations.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kern="100" dirty="0">
                <a:effectLst/>
                <a:latin typeface="Nunito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Addressing substance use among pregnant and postpartum individuals.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kern="100" dirty="0">
                <a:effectLst/>
                <a:latin typeface="Nunito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Advance Community Health Worker models and paraprofessionals to deliver navigation and improved services in low-resource settings.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kern="100" dirty="0">
                <a:effectLst/>
                <a:latin typeface="Nunito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Improved coordination among nutrition partners to support Washoe County School District’s Wellness Policy.</a:t>
            </a:r>
          </a:p>
          <a:p>
            <a:pPr marL="342900" marR="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kern="100" dirty="0">
                <a:effectLst/>
                <a:latin typeface="Nunito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Increase prevention efforts to mitigate late-stage conditions.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Nunito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Increase awareness of preventative health behaviors and their importance among minority populations.</a:t>
            </a:r>
            <a:endParaRPr lang="en-US" dirty="0">
              <a:latin typeface="Nunito Sans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32B10-F480-D16C-A587-CD296E4E5F8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7C0A94-BBC1-F05E-DE79-C93C278BF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Opportunities for Further Collaboration</a:t>
            </a:r>
          </a:p>
        </p:txBody>
      </p:sp>
      <p:pic>
        <p:nvPicPr>
          <p:cNvPr id="15" name="Content Placeholder 14" descr="Diagram, logo, company name&#10;&#10;Description automatically generated">
            <a:extLst>
              <a:ext uri="{FF2B5EF4-FFF2-40B4-BE49-F238E27FC236}">
                <a16:creationId xmlns:a16="http://schemas.microsoft.com/office/drawing/2014/main" id="{E2AA0FE3-10F0-FA27-2B5C-15A5D3B5F49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212355" y="1242204"/>
            <a:ext cx="5979645" cy="4579008"/>
          </a:xfrm>
        </p:spPr>
      </p:pic>
    </p:spTree>
    <p:extLst>
      <p:ext uri="{BB962C8B-B14F-4D97-AF65-F5344CB8AC3E}">
        <p14:creationId xmlns:p14="http://schemas.microsoft.com/office/powerpoint/2010/main" val="68143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27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3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90B53-F448-A3D3-2807-5BCBE8AE1E2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74697" y="3061208"/>
            <a:ext cx="4676429" cy="301319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Data-driven approach.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Inclusion of community and partner perspectives.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systematic plan to improve health outcomes for a community.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local data, needs, and high-priority health issues.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B1E50-A39F-39CB-039A-0BBA2EBE17A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74699" y="2679066"/>
            <a:ext cx="4676429" cy="358432"/>
          </a:xfrm>
        </p:spPr>
        <p:txBody>
          <a:bodyPr>
            <a:noAutofit/>
          </a:bodyPr>
          <a:lstStyle/>
          <a:p>
            <a:r>
              <a:rPr lang="en-US" sz="2400" dirty="0"/>
              <a:t>Key Elements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164270-0F48-5C9F-3AE7-4FA8AF2B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99" y="1470600"/>
            <a:ext cx="6629750" cy="658605"/>
          </a:xfrm>
        </p:spPr>
        <p:txBody>
          <a:bodyPr>
            <a:normAutofit/>
          </a:bodyPr>
          <a:lstStyle/>
          <a:p>
            <a:r>
              <a:rPr lang="en-US" dirty="0"/>
              <a:t>What is a CHIP?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0F1C33-9186-B2D4-B8EB-8DF82E4C8C2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8FBCD-C3FE-D012-03D8-595B5CBE8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533" y="2326688"/>
            <a:ext cx="4196313" cy="3467937"/>
          </a:xfrm>
          <a:prstGeom prst="rect">
            <a:avLst/>
          </a:prstGeom>
        </p:spPr>
      </p:pic>
      <p:pic>
        <p:nvPicPr>
          <p:cNvPr id="7" name="Picture 6" descr="Chart, bubble chart&#10;&#10;AI-generated content may be incorrect.">
            <a:extLst>
              <a:ext uri="{FF2B5EF4-FFF2-40B4-BE49-F238E27FC236}">
                <a16:creationId xmlns:a16="http://schemas.microsoft.com/office/drawing/2014/main" id="{89BC1018-564D-5F09-C658-6A4479F69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13" y="165235"/>
            <a:ext cx="10831633" cy="65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A7AF32-4791-D6FB-4ACD-CEF41241A0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74700" y="2733869"/>
            <a:ext cx="5006222" cy="34518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000" dirty="0"/>
              <a:t>Data-Informed Strategy: </a:t>
            </a:r>
          </a:p>
          <a:p>
            <a:r>
              <a:rPr lang="en-US" sz="4000" dirty="0"/>
              <a:t>Focuses on the specific health needs of the community.</a:t>
            </a:r>
          </a:p>
          <a:p>
            <a:r>
              <a:rPr lang="en-US" sz="4000" dirty="0"/>
              <a:t>Uses evidence-based practices to identify and address issues.</a:t>
            </a:r>
          </a:p>
          <a:p>
            <a:pPr marL="0" indent="0">
              <a:buNone/>
            </a:pPr>
            <a:r>
              <a:rPr lang="en-US" sz="4000" dirty="0"/>
              <a:t>Collaborative Approach: </a:t>
            </a:r>
          </a:p>
          <a:p>
            <a:r>
              <a:rPr lang="en-US" sz="4000" dirty="0"/>
              <a:t>Public health systems, healthcare providers, nonprofits, schools, and local government work together.</a:t>
            </a:r>
          </a:p>
          <a:p>
            <a:r>
              <a:rPr lang="en-US" sz="4000" dirty="0"/>
              <a:t>Leverage expertise from various sectors for sustainable change.</a:t>
            </a:r>
          </a:p>
          <a:p>
            <a:pPr marL="0" indent="0">
              <a:buNone/>
            </a:pPr>
            <a:r>
              <a:rPr lang="en-US" sz="4000" dirty="0"/>
              <a:t>Coordinating Services: </a:t>
            </a:r>
          </a:p>
          <a:p>
            <a:r>
              <a:rPr lang="en-US" sz="4000" dirty="0"/>
              <a:t>Coordinates services and programs across different sectors to improve continuity of care and the use of resources.</a:t>
            </a:r>
          </a:p>
          <a:p>
            <a:r>
              <a:rPr lang="en-US" sz="4000" dirty="0"/>
              <a:t>Reduces duplication and ensures that community needs are met holistically</a:t>
            </a:r>
            <a:r>
              <a:rPr lang="en-US" sz="2400" dirty="0"/>
              <a:t>.</a:t>
            </a:r>
          </a:p>
          <a:p>
            <a:endParaRPr lang="en-US" sz="2000" dirty="0"/>
          </a:p>
          <a:p>
            <a:endParaRPr lang="en-US" sz="400" dirty="0"/>
          </a:p>
          <a:p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F6A58-8C9B-9711-939A-3BA39F1C7CD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5001E-7FCA-509B-1E87-F8E7A65D828D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439839-1B29-6A33-A900-54990F50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is the CHIP Important for Improving Health Outcomes?</a:t>
            </a:r>
            <a:endParaRPr lang="en-US" sz="5400" dirty="0"/>
          </a:p>
        </p:txBody>
      </p:sp>
      <p:pic>
        <p:nvPicPr>
          <p:cNvPr id="13" name="Picture 12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AC34A74E-3B93-7814-3F29-A1D183FCE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392" y="2838993"/>
            <a:ext cx="5700145" cy="33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3D613-BA29-F0E7-BAEA-54C920CC8F4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12A2BC-F9BC-BAC6-3575-5C0856D8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71" y="871601"/>
            <a:ext cx="6349150" cy="658605"/>
          </a:xfrm>
        </p:spPr>
        <p:txBody>
          <a:bodyPr>
            <a:normAutofit/>
          </a:bodyPr>
          <a:lstStyle/>
          <a:p>
            <a:r>
              <a:rPr lang="en-US" sz="3600" dirty="0"/>
              <a:t>CHA-CHIP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CC7B1-0068-531F-A562-5A66203E156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6E1139F-5856-5B88-5B00-B920DCE4C9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389735"/>
              </p:ext>
            </p:extLst>
          </p:nvPr>
        </p:nvGraphicFramePr>
        <p:xfrm>
          <a:off x="2923169" y="3709591"/>
          <a:ext cx="6438900" cy="67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98807AD5-E4C5-B24C-D0DC-3C11C75E2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523" y="4760343"/>
            <a:ext cx="1188609" cy="987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 informed the process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12501849-331A-028E-2B73-D17EBF76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911" y="4766770"/>
            <a:ext cx="1038225" cy="16619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Ranked important health issues in the community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ACFC027-9A64-E9B2-B48A-D9CBA27B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069" y="4766770"/>
            <a:ext cx="1465889" cy="13849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 and Qualitative data gathered to determine health outcomes in Washoe County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57FA4A4-DBAE-A3CD-1282-597144A21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089" y="4766770"/>
            <a:ext cx="1216779" cy="941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Engaged targeted communities to understand health disparities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1D707413-12D5-685B-E076-B6615C3B7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858" y="585915"/>
            <a:ext cx="1279525" cy="1189038"/>
          </a:xfrm>
          <a:prstGeom prst="flowChartConnector">
            <a:avLst/>
          </a:prstGeom>
          <a:solidFill>
            <a:srgbClr val="92D050"/>
          </a:solidFill>
          <a:ln w="127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community conversation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371EDEB-8EDF-B031-1B0A-361713B83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958" y="2168335"/>
            <a:ext cx="963692" cy="902062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103 Community indicators</a:t>
            </a: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CCC57162-CA8C-4AD3-BFFA-C90B4059C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5821" y="4765499"/>
            <a:ext cx="1206248" cy="144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Collectively identified priority areas and </a:t>
            </a: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interventions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Connector 8">
            <a:extLst>
              <a:ext uri="{FF2B5EF4-FFF2-40B4-BE49-F238E27FC236}">
                <a16:creationId xmlns:a16="http://schemas.microsoft.com/office/drawing/2014/main" id="{4349BD56-E689-D95E-B46E-9F5DFFC38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767" y="2334479"/>
            <a:ext cx="1104900" cy="1016000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applied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Connector 34">
            <a:extLst>
              <a:ext uri="{FF2B5EF4-FFF2-40B4-BE49-F238E27FC236}">
                <a16:creationId xmlns:a16="http://schemas.microsoft.com/office/drawing/2014/main" id="{67521A40-3169-2FB8-0450-A9CCD26B9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897" y="1715048"/>
            <a:ext cx="950913" cy="950912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Steering Committee Meetings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Flowchart: Connector 22">
            <a:extLst>
              <a:ext uri="{FF2B5EF4-FFF2-40B4-BE49-F238E27FC236}">
                <a16:creationId xmlns:a16="http://schemas.microsoft.com/office/drawing/2014/main" id="{BDD408FD-1DA0-2322-4BDB-95F6DF0DF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730" y="1654636"/>
            <a:ext cx="1096963" cy="1006475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Groups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Flowchart: Connector 6">
            <a:extLst>
              <a:ext uri="{FF2B5EF4-FFF2-40B4-BE49-F238E27FC236}">
                <a16:creationId xmlns:a16="http://schemas.microsoft.com/office/drawing/2014/main" id="{02CFE19B-D64F-AB71-B9AE-9BBE4069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871" y="1548507"/>
            <a:ext cx="1047750" cy="981075"/>
          </a:xfrm>
          <a:prstGeom prst="flowChartConnector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sessions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F5DE4-EF40-2B70-D3B6-49AFAEA71255}"/>
              </a:ext>
            </a:extLst>
          </p:cNvPr>
          <p:cNvCxnSpPr>
            <a:cxnSpLocks/>
          </p:cNvCxnSpPr>
          <p:nvPr/>
        </p:nvCxnSpPr>
        <p:spPr>
          <a:xfrm>
            <a:off x="2414832" y="2643275"/>
            <a:ext cx="717654" cy="11425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30F6D3-AA57-4CBE-D47C-48558C54615C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3479804" y="3070397"/>
            <a:ext cx="654498" cy="713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41B126-D550-2F23-1046-7A18F9C9E113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4546212" y="2661111"/>
            <a:ext cx="58504" cy="11291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780CEE-8F08-03BD-6E6A-9894CFF4A4C2}"/>
              </a:ext>
            </a:extLst>
          </p:cNvPr>
          <p:cNvCxnSpPr>
            <a:cxnSpLocks/>
          </p:cNvCxnSpPr>
          <p:nvPr/>
        </p:nvCxnSpPr>
        <p:spPr>
          <a:xfrm flipH="1">
            <a:off x="5141806" y="2026866"/>
            <a:ext cx="329137" cy="17633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AC2A45-5DC9-C5C8-916A-8BDE1A2BC07B}"/>
              </a:ext>
            </a:extLst>
          </p:cNvPr>
          <p:cNvCxnSpPr>
            <a:cxnSpLocks/>
          </p:cNvCxnSpPr>
          <p:nvPr/>
        </p:nvCxnSpPr>
        <p:spPr>
          <a:xfrm flipV="1">
            <a:off x="6142619" y="3360104"/>
            <a:ext cx="5598" cy="413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D03E80-2D3F-7683-A429-8759D4367557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6944746" y="2529582"/>
            <a:ext cx="536266" cy="13169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E7F024-F55A-4B90-E102-E9BB37718640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7842621" y="1774953"/>
            <a:ext cx="388492" cy="20152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516DF78-DD86-8BF1-2A76-D83E8C16196B}"/>
              </a:ext>
            </a:extLst>
          </p:cNvPr>
          <p:cNvCxnSpPr>
            <a:cxnSpLocks/>
            <a:endCxn id="26" idx="4"/>
          </p:cNvCxnSpPr>
          <p:nvPr/>
        </p:nvCxnSpPr>
        <p:spPr>
          <a:xfrm flipH="1" flipV="1">
            <a:off x="8501786" y="2962915"/>
            <a:ext cx="112891" cy="827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Flowchart: Connector 11">
            <a:extLst>
              <a:ext uri="{FF2B5EF4-FFF2-40B4-BE49-F238E27FC236}">
                <a16:creationId xmlns:a16="http://schemas.microsoft.com/office/drawing/2014/main" id="{BDA525B2-110D-5596-CEB2-52754AF07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869" y="2076897"/>
            <a:ext cx="987833" cy="886018"/>
          </a:xfrm>
          <a:prstGeom prst="flowChartConnector">
            <a:avLst/>
          </a:prstGeom>
          <a:solidFill>
            <a:srgbClr val="92D050"/>
          </a:solidFill>
          <a:ln w="127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 </a:t>
            </a:r>
            <a:r>
              <a:rPr lang="en-US" altLang="en-US" sz="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Initiatives </a:t>
            </a: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72C9F3-66B6-9FE0-353D-5004125E2D6D}"/>
              </a:ext>
            </a:extLst>
          </p:cNvPr>
          <p:cNvCxnSpPr>
            <a:cxnSpLocks/>
          </p:cNvCxnSpPr>
          <p:nvPr/>
        </p:nvCxnSpPr>
        <p:spPr>
          <a:xfrm flipV="1">
            <a:off x="8990866" y="2146064"/>
            <a:ext cx="278102" cy="16374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lowchart: Connector 11">
            <a:extLst>
              <a:ext uri="{FF2B5EF4-FFF2-40B4-BE49-F238E27FC236}">
                <a16:creationId xmlns:a16="http://schemas.microsoft.com/office/drawing/2014/main" id="{F7A1A009-2581-D22D-A34A-DE8FC3BC6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808" y="1134018"/>
            <a:ext cx="1032522" cy="1034743"/>
          </a:xfrm>
          <a:prstGeom prst="flowChartConnector">
            <a:avLst/>
          </a:prstGeom>
          <a:solidFill>
            <a:srgbClr val="92D050"/>
          </a:solidFill>
          <a:ln w="127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Developed a CHIP</a:t>
            </a:r>
          </a:p>
        </p:txBody>
      </p:sp>
      <p:sp>
        <p:nvSpPr>
          <p:cNvPr id="29" name="Flowchart: Connector 7">
            <a:extLst>
              <a:ext uri="{FF2B5EF4-FFF2-40B4-BE49-F238E27FC236}">
                <a16:creationId xmlns:a16="http://schemas.microsoft.com/office/drawing/2014/main" id="{868A63D4-49D9-89B1-68FA-EA07B1634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255" y="696020"/>
            <a:ext cx="1419225" cy="1343025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641 Community Survey responses collected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26A9AE-BD4F-F248-83AB-B95A3332CC7E}"/>
              </a:ext>
            </a:extLst>
          </p:cNvPr>
          <p:cNvSpPr txBox="1"/>
          <p:nvPr/>
        </p:nvSpPr>
        <p:spPr>
          <a:xfrm>
            <a:off x="2923169" y="4354292"/>
            <a:ext cx="358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Community Health Assessment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694E0E-8CFA-5E65-C15D-72E59C40BB2F}"/>
              </a:ext>
            </a:extLst>
          </p:cNvPr>
          <p:cNvSpPr txBox="1"/>
          <p:nvPr/>
        </p:nvSpPr>
        <p:spPr>
          <a:xfrm>
            <a:off x="6517953" y="4350234"/>
            <a:ext cx="153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Listening Tour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B153D7-37F5-BEA3-0214-440A1B2D678A}"/>
              </a:ext>
            </a:extLst>
          </p:cNvPr>
          <p:cNvSpPr txBox="1"/>
          <p:nvPr/>
        </p:nvSpPr>
        <p:spPr>
          <a:xfrm>
            <a:off x="8135218" y="4384633"/>
            <a:ext cx="97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CHIP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BC9C49-9FF5-0B5D-E909-2F5CF23D2983}"/>
              </a:ext>
            </a:extLst>
          </p:cNvPr>
          <p:cNvCxnSpPr>
            <a:cxnSpLocks/>
            <a:endCxn id="34" idx="3"/>
          </p:cNvCxnSpPr>
          <p:nvPr/>
        </p:nvCxnSpPr>
        <p:spPr>
          <a:xfrm flipV="1">
            <a:off x="9113651" y="2909731"/>
            <a:ext cx="991259" cy="936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Flowchart: Connector 11">
            <a:extLst>
              <a:ext uri="{FF2B5EF4-FFF2-40B4-BE49-F238E27FC236}">
                <a16:creationId xmlns:a16="http://schemas.microsoft.com/office/drawing/2014/main" id="{0EFD201E-51D9-4771-A870-CEA0CA6CD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4148" y="1973304"/>
            <a:ext cx="1097754" cy="1097093"/>
          </a:xfrm>
          <a:prstGeom prst="flowChartConnector">
            <a:avLst/>
          </a:prstGeom>
          <a:solidFill>
            <a:srgbClr val="92D050"/>
          </a:solidFill>
          <a:ln w="127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b="1" dirty="0">
                <a:solidFill>
                  <a:srgbClr val="000000"/>
                </a:solidFill>
                <a:latin typeface="Calibri"/>
              </a:rPr>
              <a:t>Evaluate CHIP activities 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60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>
            <a:extLst>
              <a:ext uri="{FF2B5EF4-FFF2-40B4-BE49-F238E27FC236}">
                <a16:creationId xmlns:a16="http://schemas.microsoft.com/office/drawing/2014/main" id="{3BF1A3A9-53C9-DE70-8ABB-2A64CFF36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800" y="3789725"/>
            <a:ext cx="1924050" cy="18180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Preventative Health Behaviors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Status: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in Progress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2F008D-76DB-F716-F79F-81A6E29935D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D518CE-FBF6-96DB-C2C6-697DAF546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99" y="1165800"/>
            <a:ext cx="8692932" cy="658605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Improving Health Outcomes Through Collaboration and Investment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E3C43-8621-C3BB-5911-3152271F72A2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C5603-2627-21FF-B7E7-DB93299495BF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45F6E365-711A-5E65-EC18-827916152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4250" y="3768399"/>
            <a:ext cx="1924050" cy="18180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Status:     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in Progress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C3CDA2-3C62-1CB3-B9DD-CEA178A32380}"/>
              </a:ext>
            </a:extLst>
          </p:cNvPr>
          <p:cNvGraphicFramePr/>
          <p:nvPr/>
        </p:nvGraphicFramePr>
        <p:xfrm>
          <a:off x="5487775" y="1989704"/>
          <a:ext cx="2371991" cy="1800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id="{778E504F-6357-E71A-56D9-0675FDA97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275" y="3811950"/>
            <a:ext cx="1914525" cy="18021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Social Determinants of Health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Status:     Actions Achieved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2DED9F2-EDEE-BA76-C1ED-C8E5B8E89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300" y="3805599"/>
            <a:ext cx="1895475" cy="18021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Health Care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Status:    Actions Achieved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7EFCDB-94C0-4F19-143E-E3D8C601F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638" y="4404440"/>
            <a:ext cx="857250" cy="85725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5C25739-BFAC-BB03-6C6D-DF0D26DE0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31" y="4352200"/>
            <a:ext cx="882380" cy="8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hape, icon, arrow&#10;&#10;Description automatically generated">
            <a:extLst>
              <a:ext uri="{FF2B5EF4-FFF2-40B4-BE49-F238E27FC236}">
                <a16:creationId xmlns:a16="http://schemas.microsoft.com/office/drawing/2014/main" id="{07190B88-DB05-A1F3-BEE3-41DCD656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86" y="4375006"/>
            <a:ext cx="1167721" cy="9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5923A8-6261-3122-1DB1-C821EC4CB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663" y="4271048"/>
            <a:ext cx="835224" cy="883997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18ADA91-A96F-F356-479E-352E874D863A}"/>
              </a:ext>
            </a:extLst>
          </p:cNvPr>
          <p:cNvGraphicFramePr/>
          <p:nvPr/>
        </p:nvGraphicFramePr>
        <p:xfrm>
          <a:off x="1457543" y="2006633"/>
          <a:ext cx="3472552" cy="164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Text Box 7">
            <a:extLst>
              <a:ext uri="{FF2B5EF4-FFF2-40B4-BE49-F238E27FC236}">
                <a16:creationId xmlns:a16="http://schemas.microsoft.com/office/drawing/2014/main" id="{88BB54AA-BC8D-74A0-1DD9-8E498BD4E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177" y="2567727"/>
            <a:ext cx="774682" cy="381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71%</a:t>
            </a:r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4205BDB-5613-2453-4126-152945A358F9}"/>
              </a:ext>
            </a:extLst>
          </p:cNvPr>
          <p:cNvGraphicFramePr/>
          <p:nvPr/>
        </p:nvGraphicFramePr>
        <p:xfrm>
          <a:off x="7764250" y="1803310"/>
          <a:ext cx="2206210" cy="191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25" name="Picture 24" descr="Icon&#10;&#10;AI-generated content may be incorrect.">
            <a:extLst>
              <a:ext uri="{FF2B5EF4-FFF2-40B4-BE49-F238E27FC236}">
                <a16:creationId xmlns:a16="http://schemas.microsoft.com/office/drawing/2014/main" id="{8EE809EE-ECAA-E559-FC18-949F535A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046402" y="5394258"/>
            <a:ext cx="186055" cy="182880"/>
          </a:xfrm>
          <a:prstGeom prst="rect">
            <a:avLst/>
          </a:prstGeom>
        </p:spPr>
      </p:pic>
      <p:pic>
        <p:nvPicPr>
          <p:cNvPr id="26" name="Picture 25" descr="Icon&#10;&#10;AI-generated content may be incorrect.">
            <a:extLst>
              <a:ext uri="{FF2B5EF4-FFF2-40B4-BE49-F238E27FC236}">
                <a16:creationId xmlns:a16="http://schemas.microsoft.com/office/drawing/2014/main" id="{2F0BABF8-F0CC-7C98-FB48-D1A4B62623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139745" y="5385660"/>
            <a:ext cx="186055" cy="182880"/>
          </a:xfrm>
          <a:prstGeom prst="rect">
            <a:avLst/>
          </a:prstGeom>
        </p:spPr>
      </p:pic>
      <p:pic>
        <p:nvPicPr>
          <p:cNvPr id="27" name="Graphic 11" descr="Recycle with solid fill">
            <a:extLst>
              <a:ext uri="{FF2B5EF4-FFF2-40B4-BE49-F238E27FC236}">
                <a16:creationId xmlns:a16="http://schemas.microsoft.com/office/drawing/2014/main" id="{66A97AF0-301C-9000-F7F9-B3AF5280DD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55460" y="5394258"/>
            <a:ext cx="182880" cy="182880"/>
          </a:xfrm>
          <a:prstGeom prst="rect">
            <a:avLst/>
          </a:prstGeom>
        </p:spPr>
      </p:pic>
      <p:pic>
        <p:nvPicPr>
          <p:cNvPr id="29" name="Graphic 11" descr="Recycle with solid fill">
            <a:extLst>
              <a:ext uri="{FF2B5EF4-FFF2-40B4-BE49-F238E27FC236}">
                <a16:creationId xmlns:a16="http://schemas.microsoft.com/office/drawing/2014/main" id="{5F9E475E-6DD5-9B34-0F27-F80B2D6269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33933" y="5359060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7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7D400-51FF-629E-CD2A-9956359A2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4B0C7F-96BE-C7AE-592A-1644466C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99" y="1470600"/>
            <a:ext cx="10286859" cy="658605"/>
          </a:xfrm>
        </p:spPr>
        <p:txBody>
          <a:bodyPr>
            <a:noAutofit/>
          </a:bodyPr>
          <a:lstStyle/>
          <a:p>
            <a:r>
              <a:rPr lang="en-US" sz="3200" dirty="0"/>
              <a:t>Improving Community Health Through Partnerships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A6E89-59EB-4818-5166-46ABC1C3B18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oogle Shape;364;p21">
            <a:extLst>
              <a:ext uri="{FF2B5EF4-FFF2-40B4-BE49-F238E27FC236}">
                <a16:creationId xmlns:a16="http://schemas.microsoft.com/office/drawing/2014/main" id="{EBF948F3-63B5-4824-42C0-ABA8AE051E73}"/>
              </a:ext>
            </a:extLst>
          </p:cNvPr>
          <p:cNvGrpSpPr/>
          <p:nvPr/>
        </p:nvGrpSpPr>
        <p:grpSpPr>
          <a:xfrm>
            <a:off x="6880058" y="3702990"/>
            <a:ext cx="449176" cy="449519"/>
            <a:chOff x="4206763" y="2450951"/>
            <a:chExt cx="322151" cy="322374"/>
          </a:xfrm>
          <a:solidFill>
            <a:srgbClr val="7030A0"/>
          </a:solidFill>
        </p:grpSpPr>
        <p:sp>
          <p:nvSpPr>
            <p:cNvPr id="8" name="Google Shape;365;p21">
              <a:extLst>
                <a:ext uri="{FF2B5EF4-FFF2-40B4-BE49-F238E27FC236}">
                  <a16:creationId xmlns:a16="http://schemas.microsoft.com/office/drawing/2014/main" id="{4AA62D7B-EB41-2649-D33C-594CF5FB23FC}"/>
                </a:ext>
              </a:extLst>
            </p:cNvPr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366;p21">
              <a:extLst>
                <a:ext uri="{FF2B5EF4-FFF2-40B4-BE49-F238E27FC236}">
                  <a16:creationId xmlns:a16="http://schemas.microsoft.com/office/drawing/2014/main" id="{B7A79480-C1BE-2CA6-EC61-539FE7408046}"/>
                </a:ext>
              </a:extLst>
            </p:cNvPr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" name="Google Shape;367;p21">
            <a:extLst>
              <a:ext uri="{FF2B5EF4-FFF2-40B4-BE49-F238E27FC236}">
                <a16:creationId xmlns:a16="http://schemas.microsoft.com/office/drawing/2014/main" id="{2D0F2EFB-A2BB-0455-EFA9-5A723C67CBB0}"/>
              </a:ext>
            </a:extLst>
          </p:cNvPr>
          <p:cNvGrpSpPr/>
          <p:nvPr/>
        </p:nvGrpSpPr>
        <p:grpSpPr>
          <a:xfrm>
            <a:off x="8850162" y="3711068"/>
            <a:ext cx="462934" cy="433363"/>
            <a:chOff x="6577238" y="2457221"/>
            <a:chExt cx="332019" cy="310788"/>
          </a:xfrm>
          <a:solidFill>
            <a:srgbClr val="FFC000"/>
          </a:solidFill>
        </p:grpSpPr>
        <p:sp>
          <p:nvSpPr>
            <p:cNvPr id="11" name="Google Shape;368;p21">
              <a:extLst>
                <a:ext uri="{FF2B5EF4-FFF2-40B4-BE49-F238E27FC236}">
                  <a16:creationId xmlns:a16="http://schemas.microsoft.com/office/drawing/2014/main" id="{49C7F1B0-9DC7-D437-5CC7-D658210D4C97}"/>
                </a:ext>
              </a:extLst>
            </p:cNvPr>
            <p:cNvSpPr/>
            <p:nvPr/>
          </p:nvSpPr>
          <p:spPr>
            <a:xfrm>
              <a:off x="6577238" y="2457221"/>
              <a:ext cx="332019" cy="310788"/>
            </a:xfrm>
            <a:custGeom>
              <a:avLst/>
              <a:gdLst/>
              <a:ahLst/>
              <a:cxnLst/>
              <a:rect l="l" t="t" r="r" b="b"/>
              <a:pathLst>
                <a:path w="10431" h="9764" extrusionOk="0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369;p21">
              <a:extLst>
                <a:ext uri="{FF2B5EF4-FFF2-40B4-BE49-F238E27FC236}">
                  <a16:creationId xmlns:a16="http://schemas.microsoft.com/office/drawing/2014/main" id="{08CD9EDE-C451-C970-A34B-E459543F8811}"/>
                </a:ext>
              </a:extLst>
            </p:cNvPr>
            <p:cNvSpPr/>
            <p:nvPr/>
          </p:nvSpPr>
          <p:spPr>
            <a:xfrm>
              <a:off x="6723529" y="2512542"/>
              <a:ext cx="38705" cy="3905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370;p21">
              <a:extLst>
                <a:ext uri="{FF2B5EF4-FFF2-40B4-BE49-F238E27FC236}">
                  <a16:creationId xmlns:a16="http://schemas.microsoft.com/office/drawing/2014/main" id="{8AC11790-9C16-4616-018E-057DAC596849}"/>
                </a:ext>
              </a:extLst>
            </p:cNvPr>
            <p:cNvSpPr/>
            <p:nvPr/>
          </p:nvSpPr>
          <p:spPr>
            <a:xfrm>
              <a:off x="6662893" y="2597050"/>
              <a:ext cx="169813" cy="108031"/>
            </a:xfrm>
            <a:custGeom>
              <a:avLst/>
              <a:gdLst/>
              <a:ahLst/>
              <a:cxnLst/>
              <a:rect l="l" t="t" r="r" b="b"/>
              <a:pathLst>
                <a:path w="5335" h="3394" extrusionOk="0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371;p21">
              <a:extLst>
                <a:ext uri="{FF2B5EF4-FFF2-40B4-BE49-F238E27FC236}">
                  <a16:creationId xmlns:a16="http://schemas.microsoft.com/office/drawing/2014/main" id="{24842409-9239-C57D-4FAE-2230DE4A7837}"/>
                </a:ext>
              </a:extLst>
            </p:cNvPr>
            <p:cNvSpPr/>
            <p:nvPr/>
          </p:nvSpPr>
          <p:spPr>
            <a:xfrm>
              <a:off x="6639402" y="2589188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372;p21">
              <a:extLst>
                <a:ext uri="{FF2B5EF4-FFF2-40B4-BE49-F238E27FC236}">
                  <a16:creationId xmlns:a16="http://schemas.microsoft.com/office/drawing/2014/main" id="{D4A464A5-40EB-9EC9-588B-1E9413BF98A4}"/>
                </a:ext>
              </a:extLst>
            </p:cNvPr>
            <p:cNvSpPr/>
            <p:nvPr/>
          </p:nvSpPr>
          <p:spPr>
            <a:xfrm>
              <a:off x="6820547" y="2673315"/>
              <a:ext cx="32244" cy="31034"/>
            </a:xfrm>
            <a:custGeom>
              <a:avLst/>
              <a:gdLst/>
              <a:ahLst/>
              <a:cxnLst/>
              <a:rect l="l" t="t" r="r" b="b"/>
              <a:pathLst>
                <a:path w="1013" h="975" extrusionOk="0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373;p21">
              <a:extLst>
                <a:ext uri="{FF2B5EF4-FFF2-40B4-BE49-F238E27FC236}">
                  <a16:creationId xmlns:a16="http://schemas.microsoft.com/office/drawing/2014/main" id="{DA30ECE2-8EC7-57EA-FAE6-4B96FF374613}"/>
                </a:ext>
              </a:extLst>
            </p:cNvPr>
            <p:cNvSpPr/>
            <p:nvPr/>
          </p:nvSpPr>
          <p:spPr>
            <a:xfrm>
              <a:off x="6730341" y="2603607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" name="Google Shape;386;p21">
            <a:extLst>
              <a:ext uri="{FF2B5EF4-FFF2-40B4-BE49-F238E27FC236}">
                <a16:creationId xmlns:a16="http://schemas.microsoft.com/office/drawing/2014/main" id="{C94EF283-9829-7297-C2D9-7776819175E2}"/>
              </a:ext>
            </a:extLst>
          </p:cNvPr>
          <p:cNvGrpSpPr/>
          <p:nvPr/>
        </p:nvGrpSpPr>
        <p:grpSpPr>
          <a:xfrm>
            <a:off x="4868710" y="3717841"/>
            <a:ext cx="517906" cy="419823"/>
            <a:chOff x="5220616" y="2791061"/>
            <a:chExt cx="373185" cy="302466"/>
          </a:xfrm>
          <a:solidFill>
            <a:srgbClr val="CEE080"/>
          </a:solidFill>
        </p:grpSpPr>
        <p:sp>
          <p:nvSpPr>
            <p:cNvPr id="30" name="Google Shape;387;p21">
              <a:extLst>
                <a:ext uri="{FF2B5EF4-FFF2-40B4-BE49-F238E27FC236}">
                  <a16:creationId xmlns:a16="http://schemas.microsoft.com/office/drawing/2014/main" id="{FA35CD4D-E01B-329D-ECAB-8C7F24502134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88;p21">
              <a:extLst>
                <a:ext uri="{FF2B5EF4-FFF2-40B4-BE49-F238E27FC236}">
                  <a16:creationId xmlns:a16="http://schemas.microsoft.com/office/drawing/2014/main" id="{830ED037-F779-F612-2F21-70496171B99F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89;p21">
              <a:extLst>
                <a:ext uri="{FF2B5EF4-FFF2-40B4-BE49-F238E27FC236}">
                  <a16:creationId xmlns:a16="http://schemas.microsoft.com/office/drawing/2014/main" id="{7FCCBD2E-B3CC-B575-AE40-698D3C48783D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90;p21">
              <a:extLst>
                <a:ext uri="{FF2B5EF4-FFF2-40B4-BE49-F238E27FC236}">
                  <a16:creationId xmlns:a16="http://schemas.microsoft.com/office/drawing/2014/main" id="{986A41CC-EEEB-0BC5-DFF4-40719CFBBAFD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91;p21">
              <a:extLst>
                <a:ext uri="{FF2B5EF4-FFF2-40B4-BE49-F238E27FC236}">
                  <a16:creationId xmlns:a16="http://schemas.microsoft.com/office/drawing/2014/main" id="{9021FAF0-3372-36D3-A652-6E0D704673FC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92;p21">
              <a:extLst>
                <a:ext uri="{FF2B5EF4-FFF2-40B4-BE49-F238E27FC236}">
                  <a16:creationId xmlns:a16="http://schemas.microsoft.com/office/drawing/2014/main" id="{9F63C150-6B3A-5E4B-FCBA-8CE43FA492D7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93;p21">
              <a:extLst>
                <a:ext uri="{FF2B5EF4-FFF2-40B4-BE49-F238E27FC236}">
                  <a16:creationId xmlns:a16="http://schemas.microsoft.com/office/drawing/2014/main" id="{39294F81-CC4B-949F-A7AF-BA5C09A5D3E9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94;p21">
              <a:extLst>
                <a:ext uri="{FF2B5EF4-FFF2-40B4-BE49-F238E27FC236}">
                  <a16:creationId xmlns:a16="http://schemas.microsoft.com/office/drawing/2014/main" id="{F258C61E-AADC-4DED-F592-4A9BC15DDDCD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95;p21">
              <a:extLst>
                <a:ext uri="{FF2B5EF4-FFF2-40B4-BE49-F238E27FC236}">
                  <a16:creationId xmlns:a16="http://schemas.microsoft.com/office/drawing/2014/main" id="{3CB356FC-3C03-76BE-A7B3-AECF1DA7FBDD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6;p21">
              <a:extLst>
                <a:ext uri="{FF2B5EF4-FFF2-40B4-BE49-F238E27FC236}">
                  <a16:creationId xmlns:a16="http://schemas.microsoft.com/office/drawing/2014/main" id="{B747DA2C-8B8F-5745-01F0-039B1BCEF51B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397;p21">
              <a:extLst>
                <a:ext uri="{FF2B5EF4-FFF2-40B4-BE49-F238E27FC236}">
                  <a16:creationId xmlns:a16="http://schemas.microsoft.com/office/drawing/2014/main" id="{3658A49D-1A25-4D46-42D4-294A746E069E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398;p21">
              <a:extLst>
                <a:ext uri="{FF2B5EF4-FFF2-40B4-BE49-F238E27FC236}">
                  <a16:creationId xmlns:a16="http://schemas.microsoft.com/office/drawing/2014/main" id="{1FCB1A97-E38F-2DEB-4B4A-CB793ABCC991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399;p21">
              <a:extLst>
                <a:ext uri="{FF2B5EF4-FFF2-40B4-BE49-F238E27FC236}">
                  <a16:creationId xmlns:a16="http://schemas.microsoft.com/office/drawing/2014/main" id="{731E1AB9-5E48-62C5-EF7B-ACCDE8560597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00;p21">
              <a:extLst>
                <a:ext uri="{FF2B5EF4-FFF2-40B4-BE49-F238E27FC236}">
                  <a16:creationId xmlns:a16="http://schemas.microsoft.com/office/drawing/2014/main" id="{BFD34F05-2B92-41EA-97F7-322CE48AB64E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01;p21">
              <a:extLst>
                <a:ext uri="{FF2B5EF4-FFF2-40B4-BE49-F238E27FC236}">
                  <a16:creationId xmlns:a16="http://schemas.microsoft.com/office/drawing/2014/main" id="{4F251B4F-5335-800D-50E4-A73F33341489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02;p21">
              <a:extLst>
                <a:ext uri="{FF2B5EF4-FFF2-40B4-BE49-F238E27FC236}">
                  <a16:creationId xmlns:a16="http://schemas.microsoft.com/office/drawing/2014/main" id="{C0647C54-7CBD-DE0E-10B2-C5228B2E4669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03;p21">
              <a:extLst>
                <a:ext uri="{FF2B5EF4-FFF2-40B4-BE49-F238E27FC236}">
                  <a16:creationId xmlns:a16="http://schemas.microsoft.com/office/drawing/2014/main" id="{1123AB09-C159-7BC3-784B-891E65BFC5F4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04;p21">
              <a:extLst>
                <a:ext uri="{FF2B5EF4-FFF2-40B4-BE49-F238E27FC236}">
                  <a16:creationId xmlns:a16="http://schemas.microsoft.com/office/drawing/2014/main" id="{4AB2ED67-B409-CBF7-44AA-67AF38090CDF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8" name="Google Shape;405;p21">
            <a:extLst>
              <a:ext uri="{FF2B5EF4-FFF2-40B4-BE49-F238E27FC236}">
                <a16:creationId xmlns:a16="http://schemas.microsoft.com/office/drawing/2014/main" id="{C0BF831E-955E-2A31-D840-A1719A9F747E}"/>
              </a:ext>
            </a:extLst>
          </p:cNvPr>
          <p:cNvGrpSpPr/>
          <p:nvPr/>
        </p:nvGrpSpPr>
        <p:grpSpPr>
          <a:xfrm>
            <a:off x="6208395" y="2612020"/>
            <a:ext cx="1792510" cy="3460785"/>
            <a:chOff x="4628044" y="1300654"/>
            <a:chExt cx="1846807" cy="3124109"/>
          </a:xfrm>
        </p:grpSpPr>
        <p:sp>
          <p:nvSpPr>
            <p:cNvPr id="49" name="Google Shape;406;p21">
              <a:extLst>
                <a:ext uri="{FF2B5EF4-FFF2-40B4-BE49-F238E27FC236}">
                  <a16:creationId xmlns:a16="http://schemas.microsoft.com/office/drawing/2014/main" id="{90D7631C-B1C2-6F2D-B1A8-B2531ECEBE25}"/>
                </a:ext>
              </a:extLst>
            </p:cNvPr>
            <p:cNvSpPr/>
            <p:nvPr/>
          </p:nvSpPr>
          <p:spPr>
            <a:xfrm rot="10800000" flipH="1">
              <a:off x="4628044" y="2015463"/>
              <a:ext cx="1846800" cy="2409300"/>
            </a:xfrm>
            <a:prstGeom prst="round2SameRect">
              <a:avLst>
                <a:gd name="adj1" fmla="val 5396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0" name="Google Shape;407;p21">
              <a:extLst>
                <a:ext uri="{FF2B5EF4-FFF2-40B4-BE49-F238E27FC236}">
                  <a16:creationId xmlns:a16="http://schemas.microsoft.com/office/drawing/2014/main" id="{8337119C-B4D1-2CEF-4D9A-0577DDCEBEAA}"/>
                </a:ext>
              </a:extLst>
            </p:cNvPr>
            <p:cNvSpPr txBox="1"/>
            <p:nvPr/>
          </p:nvSpPr>
          <p:spPr>
            <a:xfrm>
              <a:off x="4710393" y="2950764"/>
              <a:ext cx="1682098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rgbClr val="7030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1700" dirty="0">
                <a:solidFill>
                  <a:srgbClr val="7030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" name="Google Shape;408;p21">
              <a:extLst>
                <a:ext uri="{FF2B5EF4-FFF2-40B4-BE49-F238E27FC236}">
                  <a16:creationId xmlns:a16="http://schemas.microsoft.com/office/drawing/2014/main" id="{047745D0-5921-31A0-32E0-88D7B973B666}"/>
                </a:ext>
              </a:extLst>
            </p:cNvPr>
            <p:cNvSpPr txBox="1"/>
            <p:nvPr/>
          </p:nvSpPr>
          <p:spPr>
            <a:xfrm>
              <a:off x="4934650" y="3392487"/>
              <a:ext cx="1510768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sz="1050" dirty="0">
                  <a:latin typeface="Roboto"/>
                  <a:ea typeface="Roboto"/>
                  <a:cs typeface="Roboto"/>
                  <a:sym typeface="Roboto"/>
                </a:rPr>
                <a:t>Facilitated 4 AEN sessions</a:t>
              </a:r>
            </a:p>
            <a:p>
              <a:endParaRPr lang="en-US" sz="1050" dirty="0">
                <a:latin typeface="Roboto"/>
                <a:ea typeface="Roboto"/>
                <a:cs typeface="Roboto"/>
                <a:sym typeface="Roboto"/>
              </a:endParaRPr>
            </a:p>
            <a:p>
              <a:r>
                <a:rPr lang="en-US" sz="1050" dirty="0">
                  <a:latin typeface="Roboto"/>
                  <a:ea typeface="Roboto"/>
                  <a:cs typeface="Roboto"/>
                  <a:sym typeface="Roboto"/>
                </a:rPr>
                <a:t>Established partnership with WCSD</a:t>
              </a:r>
              <a:endParaRPr sz="105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409;p21">
              <a:extLst>
                <a:ext uri="{FF2B5EF4-FFF2-40B4-BE49-F238E27FC236}">
                  <a16:creationId xmlns:a16="http://schemas.microsoft.com/office/drawing/2014/main" id="{69D476B4-5695-5258-2173-FA1FF80FF806}"/>
                </a:ext>
              </a:extLst>
            </p:cNvPr>
            <p:cNvSpPr/>
            <p:nvPr/>
          </p:nvSpPr>
          <p:spPr>
            <a:xfrm>
              <a:off x="4628051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sz="1600" b="1" dirty="0">
                  <a:solidFill>
                    <a:schemeClr val="bg1"/>
                  </a:solidFill>
                </a:rPr>
                <a:t>Aca Entre Nos</a:t>
              </a:r>
            </a:p>
          </p:txBody>
        </p:sp>
      </p:grpSp>
      <p:grpSp>
        <p:nvGrpSpPr>
          <p:cNvPr id="53" name="Google Shape;415;p21">
            <a:extLst>
              <a:ext uri="{FF2B5EF4-FFF2-40B4-BE49-F238E27FC236}">
                <a16:creationId xmlns:a16="http://schemas.microsoft.com/office/drawing/2014/main" id="{4469A122-47BD-4519-1C7C-B75403F1CE54}"/>
              </a:ext>
            </a:extLst>
          </p:cNvPr>
          <p:cNvGrpSpPr/>
          <p:nvPr/>
        </p:nvGrpSpPr>
        <p:grpSpPr>
          <a:xfrm>
            <a:off x="2254426" y="2612020"/>
            <a:ext cx="1792506" cy="3460782"/>
            <a:chOff x="710273" y="1300654"/>
            <a:chExt cx="1846802" cy="3124109"/>
          </a:xfrm>
        </p:grpSpPr>
        <p:sp>
          <p:nvSpPr>
            <p:cNvPr id="54" name="Google Shape;416;p21">
              <a:extLst>
                <a:ext uri="{FF2B5EF4-FFF2-40B4-BE49-F238E27FC236}">
                  <a16:creationId xmlns:a16="http://schemas.microsoft.com/office/drawing/2014/main" id="{A65C5C75-BB60-F44C-3B3B-B5905EE91C1A}"/>
                </a:ext>
              </a:extLst>
            </p:cNvPr>
            <p:cNvSpPr/>
            <p:nvPr/>
          </p:nvSpPr>
          <p:spPr>
            <a:xfrm rot="10800000" flipH="1">
              <a:off x="710275" y="2015463"/>
              <a:ext cx="1846800" cy="2409300"/>
            </a:xfrm>
            <a:prstGeom prst="round2SameRect">
              <a:avLst>
                <a:gd name="adj1" fmla="val 5874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5" name="Google Shape;417;p21">
              <a:extLst>
                <a:ext uri="{FF2B5EF4-FFF2-40B4-BE49-F238E27FC236}">
                  <a16:creationId xmlns:a16="http://schemas.microsoft.com/office/drawing/2014/main" id="{2BF08560-2C5C-AE8F-FD9C-D992630DA1EB}"/>
                </a:ext>
              </a:extLst>
            </p:cNvPr>
            <p:cNvSpPr txBox="1"/>
            <p:nvPr/>
          </p:nvSpPr>
          <p:spPr>
            <a:xfrm>
              <a:off x="792625" y="2950763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" name="Google Shape;418;p21">
              <a:extLst>
                <a:ext uri="{FF2B5EF4-FFF2-40B4-BE49-F238E27FC236}">
                  <a16:creationId xmlns:a16="http://schemas.microsoft.com/office/drawing/2014/main" id="{77E11E1A-0B76-7A8D-762D-C8CF74DD894A}"/>
                </a:ext>
              </a:extLst>
            </p:cNvPr>
            <p:cNvSpPr txBox="1"/>
            <p:nvPr/>
          </p:nvSpPr>
          <p:spPr>
            <a:xfrm>
              <a:off x="928046" y="3392487"/>
              <a:ext cx="1629026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Crisis Care Center Opened</a:t>
              </a:r>
            </a:p>
            <a:p>
              <a:endParaRPr lang="en-US" sz="1000" dirty="0">
                <a:latin typeface="Roboto"/>
                <a:ea typeface="Roboto"/>
                <a:cs typeface="Roboto"/>
                <a:sym typeface="Roboto"/>
              </a:endParaRPr>
            </a:p>
            <a:p>
              <a:r>
                <a:rPr lang="en-US" sz="1000" dirty="0">
                  <a:latin typeface="Roboto"/>
                  <a:ea typeface="Roboto"/>
                  <a:cs typeface="Roboto"/>
                  <a:sym typeface="Roboto"/>
                </a:rPr>
                <a:t>Multiple MOUs between system partners have been completed</a:t>
              </a:r>
            </a:p>
            <a:p>
              <a:endParaRPr lang="en-US" sz="1200" dirty="0">
                <a:latin typeface="Roboto"/>
                <a:ea typeface="Roboto"/>
                <a:cs typeface="Roboto"/>
                <a:sym typeface="Roboto"/>
              </a:endParaRPr>
            </a:p>
            <a:p>
              <a:endParaRPr lang="en-US"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419;p21">
              <a:extLst>
                <a:ext uri="{FF2B5EF4-FFF2-40B4-BE49-F238E27FC236}">
                  <a16:creationId xmlns:a16="http://schemas.microsoft.com/office/drawing/2014/main" id="{2F2EA5E8-A1F2-84F4-2C40-D2F4DF9EB57C}"/>
                </a:ext>
              </a:extLst>
            </p:cNvPr>
            <p:cNvSpPr/>
            <p:nvPr/>
          </p:nvSpPr>
          <p:spPr>
            <a:xfrm>
              <a:off x="710273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s-ES" sz="1200" b="1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Washoe County Regional Crisis Response System</a:t>
              </a:r>
              <a:endParaRPr lang="en-US" sz="1200" b="1" dirty="0"/>
            </a:p>
          </p:txBody>
        </p:sp>
      </p:grpSp>
      <p:grpSp>
        <p:nvGrpSpPr>
          <p:cNvPr id="58" name="Google Shape;420;p21">
            <a:extLst>
              <a:ext uri="{FF2B5EF4-FFF2-40B4-BE49-F238E27FC236}">
                <a16:creationId xmlns:a16="http://schemas.microsoft.com/office/drawing/2014/main" id="{C8C436F8-1C47-694A-1380-17268DCFF024}"/>
              </a:ext>
            </a:extLst>
          </p:cNvPr>
          <p:cNvGrpSpPr/>
          <p:nvPr/>
        </p:nvGrpSpPr>
        <p:grpSpPr>
          <a:xfrm>
            <a:off x="4231401" y="2612020"/>
            <a:ext cx="1792513" cy="3460783"/>
            <a:chOff x="2669153" y="1300654"/>
            <a:chExt cx="1846809" cy="3124109"/>
          </a:xfrm>
        </p:grpSpPr>
        <p:sp>
          <p:nvSpPr>
            <p:cNvPr id="59" name="Google Shape;421;p21">
              <a:extLst>
                <a:ext uri="{FF2B5EF4-FFF2-40B4-BE49-F238E27FC236}">
                  <a16:creationId xmlns:a16="http://schemas.microsoft.com/office/drawing/2014/main" id="{648039B1-C808-355E-578B-CB431AA68495}"/>
                </a:ext>
              </a:extLst>
            </p:cNvPr>
            <p:cNvSpPr/>
            <p:nvPr/>
          </p:nvSpPr>
          <p:spPr>
            <a:xfrm rot="10800000" flipH="1">
              <a:off x="2669162" y="2015463"/>
              <a:ext cx="1846800" cy="2409300"/>
            </a:xfrm>
            <a:prstGeom prst="round2SameRect">
              <a:avLst>
                <a:gd name="adj1" fmla="val 6301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0" name="Google Shape;422;p21">
              <a:extLst>
                <a:ext uri="{FF2B5EF4-FFF2-40B4-BE49-F238E27FC236}">
                  <a16:creationId xmlns:a16="http://schemas.microsoft.com/office/drawing/2014/main" id="{6F260196-D2E8-4C31-3548-72DDA86F1555}"/>
                </a:ext>
              </a:extLst>
            </p:cNvPr>
            <p:cNvSpPr txBox="1"/>
            <p:nvPr/>
          </p:nvSpPr>
          <p:spPr>
            <a:xfrm>
              <a:off x="2751512" y="2950764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rgbClr val="CEE08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1700" dirty="0">
                <a:solidFill>
                  <a:srgbClr val="CEE0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2" name="Google Shape;424;p21">
              <a:extLst>
                <a:ext uri="{FF2B5EF4-FFF2-40B4-BE49-F238E27FC236}">
                  <a16:creationId xmlns:a16="http://schemas.microsoft.com/office/drawing/2014/main" id="{B40035F3-6233-E941-4A9A-D0FFCCDB27B5}"/>
                </a:ext>
              </a:extLst>
            </p:cNvPr>
            <p:cNvSpPr/>
            <p:nvPr/>
          </p:nvSpPr>
          <p:spPr>
            <a:xfrm>
              <a:off x="2669153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EE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sz="1500" b="1" dirty="0">
                  <a:solidFill>
                    <a:schemeClr val="lt1"/>
                  </a:solidFill>
                  <a:latin typeface="Fira Sans Extra Condensed Medium"/>
                  <a:sym typeface="Fira Sans Extra Condensed Medium"/>
                </a:rPr>
                <a:t>Sequential Intercept Model (SIM)</a:t>
              </a:r>
              <a:endParaRPr sz="1500" b="1" dirty="0"/>
            </a:p>
          </p:txBody>
        </p:sp>
      </p:grpSp>
      <p:grpSp>
        <p:nvGrpSpPr>
          <p:cNvPr id="63" name="Google Shape;410;p21">
            <a:extLst>
              <a:ext uri="{FF2B5EF4-FFF2-40B4-BE49-F238E27FC236}">
                <a16:creationId xmlns:a16="http://schemas.microsoft.com/office/drawing/2014/main" id="{A5E3F836-490A-F941-97D8-C8AE28138C3C}"/>
              </a:ext>
            </a:extLst>
          </p:cNvPr>
          <p:cNvGrpSpPr/>
          <p:nvPr/>
        </p:nvGrpSpPr>
        <p:grpSpPr>
          <a:xfrm>
            <a:off x="8185377" y="2612020"/>
            <a:ext cx="1792505" cy="3460785"/>
            <a:chOff x="6586924" y="1300655"/>
            <a:chExt cx="1846801" cy="3124108"/>
          </a:xfrm>
        </p:grpSpPr>
        <p:sp>
          <p:nvSpPr>
            <p:cNvPr id="64" name="Google Shape;411;p21">
              <a:extLst>
                <a:ext uri="{FF2B5EF4-FFF2-40B4-BE49-F238E27FC236}">
                  <a16:creationId xmlns:a16="http://schemas.microsoft.com/office/drawing/2014/main" id="{F151AD16-106D-95D4-BB97-F5C7E121E88E}"/>
                </a:ext>
              </a:extLst>
            </p:cNvPr>
            <p:cNvSpPr/>
            <p:nvPr/>
          </p:nvSpPr>
          <p:spPr>
            <a:xfrm rot="10800000" flipH="1">
              <a:off x="6586925" y="2015463"/>
              <a:ext cx="1846800" cy="2409300"/>
            </a:xfrm>
            <a:prstGeom prst="round2SameRect">
              <a:avLst>
                <a:gd name="adj1" fmla="val 5556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5" name="Google Shape;412;p21">
              <a:extLst>
                <a:ext uri="{FF2B5EF4-FFF2-40B4-BE49-F238E27FC236}">
                  <a16:creationId xmlns:a16="http://schemas.microsoft.com/office/drawing/2014/main" id="{F32A49AE-CDA2-51A6-4F73-4FAEB87A48D8}"/>
                </a:ext>
              </a:extLst>
            </p:cNvPr>
            <p:cNvSpPr txBox="1"/>
            <p:nvPr/>
          </p:nvSpPr>
          <p:spPr>
            <a:xfrm>
              <a:off x="6669274" y="2950763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rgbClr val="F09E5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1700" dirty="0">
                <a:solidFill>
                  <a:srgbClr val="F09E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" name="Google Shape;414;p21">
              <a:extLst>
                <a:ext uri="{FF2B5EF4-FFF2-40B4-BE49-F238E27FC236}">
                  <a16:creationId xmlns:a16="http://schemas.microsoft.com/office/drawing/2014/main" id="{E5B11A14-3468-B1E8-8817-43E49CDEF805}"/>
                </a:ext>
              </a:extLst>
            </p:cNvPr>
            <p:cNvSpPr/>
            <p:nvPr/>
          </p:nvSpPr>
          <p:spPr>
            <a:xfrm>
              <a:off x="6586924" y="1300655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09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s-ES" sz="1400" b="1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Washoe Suicide Prevention Alliance </a:t>
              </a:r>
              <a:endParaRPr lang="en-US" sz="1400" b="1" dirty="0"/>
            </a:p>
          </p:txBody>
        </p:sp>
      </p:grpSp>
      <p:sp>
        <p:nvSpPr>
          <p:cNvPr id="68" name="Text Placeholder 1">
            <a:extLst>
              <a:ext uri="{FF2B5EF4-FFF2-40B4-BE49-F238E27FC236}">
                <a16:creationId xmlns:a16="http://schemas.microsoft.com/office/drawing/2014/main" id="{9E111A1E-178F-B7D3-D32E-5E7A7578365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06586" y="2079198"/>
            <a:ext cx="6855152" cy="358432"/>
          </a:xfrm>
        </p:spPr>
        <p:txBody>
          <a:bodyPr/>
          <a:lstStyle/>
          <a:p>
            <a:r>
              <a:rPr lang="en-US" dirty="0"/>
              <a:t>Priority Area: Mental Health</a:t>
            </a:r>
          </a:p>
        </p:txBody>
      </p:sp>
      <p:grpSp>
        <p:nvGrpSpPr>
          <p:cNvPr id="76" name="Google Shape;374;p21">
            <a:extLst>
              <a:ext uri="{FF2B5EF4-FFF2-40B4-BE49-F238E27FC236}">
                <a16:creationId xmlns:a16="http://schemas.microsoft.com/office/drawing/2014/main" id="{AC1ED196-1F54-0639-3757-CACF74A2FB9E}"/>
              </a:ext>
            </a:extLst>
          </p:cNvPr>
          <p:cNvGrpSpPr/>
          <p:nvPr/>
        </p:nvGrpSpPr>
        <p:grpSpPr>
          <a:xfrm>
            <a:off x="3050732" y="3860561"/>
            <a:ext cx="504696" cy="439177"/>
            <a:chOff x="3716358" y="1544655"/>
            <a:chExt cx="361971" cy="314958"/>
          </a:xfrm>
        </p:grpSpPr>
        <p:sp>
          <p:nvSpPr>
            <p:cNvPr id="77" name="Google Shape;375;p21">
              <a:extLst>
                <a:ext uri="{FF2B5EF4-FFF2-40B4-BE49-F238E27FC236}">
                  <a16:creationId xmlns:a16="http://schemas.microsoft.com/office/drawing/2014/main" id="{D2E436B6-855C-9430-9348-7FE82A7676B3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6;p21">
              <a:extLst>
                <a:ext uri="{FF2B5EF4-FFF2-40B4-BE49-F238E27FC236}">
                  <a16:creationId xmlns:a16="http://schemas.microsoft.com/office/drawing/2014/main" id="{5FD741C1-EF08-0CB5-D6C5-1C50118ADFF7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377;p21">
              <a:extLst>
                <a:ext uri="{FF2B5EF4-FFF2-40B4-BE49-F238E27FC236}">
                  <a16:creationId xmlns:a16="http://schemas.microsoft.com/office/drawing/2014/main" id="{CDAFC437-714F-E10D-C0F4-746F165BDA7A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378;p21">
              <a:extLst>
                <a:ext uri="{FF2B5EF4-FFF2-40B4-BE49-F238E27FC236}">
                  <a16:creationId xmlns:a16="http://schemas.microsoft.com/office/drawing/2014/main" id="{87D484B7-13D9-A1D6-2382-F5395CA9B540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379;p21">
              <a:extLst>
                <a:ext uri="{FF2B5EF4-FFF2-40B4-BE49-F238E27FC236}">
                  <a16:creationId xmlns:a16="http://schemas.microsoft.com/office/drawing/2014/main" id="{07147B13-C798-89ED-A138-13FC311932FD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2" name="Google Shape;380;p21">
              <a:extLst>
                <a:ext uri="{FF2B5EF4-FFF2-40B4-BE49-F238E27FC236}">
                  <a16:creationId xmlns:a16="http://schemas.microsoft.com/office/drawing/2014/main" id="{AE44CDE4-36B4-A487-3BB8-487F6E797FF6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83" name="Google Shape;381;p21">
                <a:extLst>
                  <a:ext uri="{FF2B5EF4-FFF2-40B4-BE49-F238E27FC236}">
                    <a16:creationId xmlns:a16="http://schemas.microsoft.com/office/drawing/2014/main" id="{3382A684-3A69-904A-61C1-A8E16A2C9027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382;p21">
                <a:extLst>
                  <a:ext uri="{FF2B5EF4-FFF2-40B4-BE49-F238E27FC236}">
                    <a16:creationId xmlns:a16="http://schemas.microsoft.com/office/drawing/2014/main" id="{5EF5E957-8811-B4B7-4725-7BA90B8131C0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383;p21">
                <a:extLst>
                  <a:ext uri="{FF2B5EF4-FFF2-40B4-BE49-F238E27FC236}">
                    <a16:creationId xmlns:a16="http://schemas.microsoft.com/office/drawing/2014/main" id="{76847631-628A-3289-160E-5508D8853D4A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384;p21">
                <a:extLst>
                  <a:ext uri="{FF2B5EF4-FFF2-40B4-BE49-F238E27FC236}">
                    <a16:creationId xmlns:a16="http://schemas.microsoft.com/office/drawing/2014/main" id="{D55B8828-25B8-6374-F48F-95F25673015D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385;p21">
                <a:extLst>
                  <a:ext uri="{FF2B5EF4-FFF2-40B4-BE49-F238E27FC236}">
                    <a16:creationId xmlns:a16="http://schemas.microsoft.com/office/drawing/2014/main" id="{2F2F0AFB-19E5-C815-1901-51F186FEE848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69" name="Picture 68" descr="Icon&#10;&#10;AI-generated content may be incorrect.">
            <a:extLst>
              <a:ext uri="{FF2B5EF4-FFF2-40B4-BE49-F238E27FC236}">
                <a16:creationId xmlns:a16="http://schemas.microsoft.com/office/drawing/2014/main" id="{60A6B6A2-1885-797A-DE63-E3D3F5BB7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22873" y="5635791"/>
            <a:ext cx="186055" cy="182880"/>
          </a:xfrm>
          <a:prstGeom prst="rect">
            <a:avLst/>
          </a:prstGeom>
        </p:spPr>
      </p:pic>
      <p:pic>
        <p:nvPicPr>
          <p:cNvPr id="89" name="Picture 88" descr="Icon&#10;&#10;AI-generated content may be incorrect.">
            <a:extLst>
              <a:ext uri="{FF2B5EF4-FFF2-40B4-BE49-F238E27FC236}">
                <a16:creationId xmlns:a16="http://schemas.microsoft.com/office/drawing/2014/main" id="{68110D33-7C1A-38CE-30D7-971776A01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1934" y="5018591"/>
            <a:ext cx="186055" cy="182880"/>
          </a:xfrm>
          <a:prstGeom prst="rect">
            <a:avLst/>
          </a:prstGeom>
        </p:spPr>
      </p:pic>
      <p:pic>
        <p:nvPicPr>
          <p:cNvPr id="90" name="Picture 89" descr="Icon&#10;&#10;AI-generated content may be incorrect.">
            <a:extLst>
              <a:ext uri="{FF2B5EF4-FFF2-40B4-BE49-F238E27FC236}">
                <a16:creationId xmlns:a16="http://schemas.microsoft.com/office/drawing/2014/main" id="{F65AFDFA-4BED-A44D-6F1B-2000F2068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0389" y="5431143"/>
            <a:ext cx="186055" cy="182880"/>
          </a:xfrm>
          <a:prstGeom prst="rect">
            <a:avLst/>
          </a:prstGeom>
        </p:spPr>
      </p:pic>
      <p:sp>
        <p:nvSpPr>
          <p:cNvPr id="91" name="Google Shape;418;p21">
            <a:extLst>
              <a:ext uri="{FF2B5EF4-FFF2-40B4-BE49-F238E27FC236}">
                <a16:creationId xmlns:a16="http://schemas.microsoft.com/office/drawing/2014/main" id="{D4738643-C35A-9001-EDE9-AA94519CF1D2}"/>
              </a:ext>
            </a:extLst>
          </p:cNvPr>
          <p:cNvSpPr txBox="1"/>
          <p:nvPr/>
        </p:nvSpPr>
        <p:spPr>
          <a:xfrm>
            <a:off x="4607946" y="4879790"/>
            <a:ext cx="1385016" cy="84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Data summary published</a:t>
            </a:r>
          </a:p>
          <a:p>
            <a:endParaRPr lang="en-US" sz="10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r>
              <a:rPr lang="en-US" sz="105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</a:t>
            </a:r>
            <a:r>
              <a:rPr lang="en-US" sz="105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ramework and action plans completed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pic>
        <p:nvPicPr>
          <p:cNvPr id="92" name="Picture 91" descr="Icon&#10;&#10;AI-generated content may be incorrect.">
            <a:extLst>
              <a:ext uri="{FF2B5EF4-FFF2-40B4-BE49-F238E27FC236}">
                <a16:creationId xmlns:a16="http://schemas.microsoft.com/office/drawing/2014/main" id="{4E1DD409-0645-1620-5D63-9AD8D286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52843" y="5018591"/>
            <a:ext cx="186055" cy="182880"/>
          </a:xfrm>
          <a:prstGeom prst="rect">
            <a:avLst/>
          </a:prstGeom>
        </p:spPr>
      </p:pic>
      <p:pic>
        <p:nvPicPr>
          <p:cNvPr id="93" name="Picture 92" descr="Icon&#10;&#10;AI-generated content may be incorrect.">
            <a:extLst>
              <a:ext uri="{FF2B5EF4-FFF2-40B4-BE49-F238E27FC236}">
                <a16:creationId xmlns:a16="http://schemas.microsoft.com/office/drawing/2014/main" id="{2EECA1C5-1247-83E6-C239-6C26C2B8F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34000" y="5456242"/>
            <a:ext cx="186055" cy="182880"/>
          </a:xfrm>
          <a:prstGeom prst="rect">
            <a:avLst/>
          </a:prstGeom>
        </p:spPr>
      </p:pic>
      <p:pic>
        <p:nvPicPr>
          <p:cNvPr id="94" name="Picture 93" descr="Icon&#10;&#10;AI-generated content may be incorrect.">
            <a:extLst>
              <a:ext uri="{FF2B5EF4-FFF2-40B4-BE49-F238E27FC236}">
                <a16:creationId xmlns:a16="http://schemas.microsoft.com/office/drawing/2014/main" id="{780CFB78-34AE-1A3B-DBC1-6D0DC2EDC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1589" y="5001032"/>
            <a:ext cx="186055" cy="182880"/>
          </a:xfrm>
          <a:prstGeom prst="rect">
            <a:avLst/>
          </a:prstGeom>
        </p:spPr>
      </p:pic>
      <p:pic>
        <p:nvPicPr>
          <p:cNvPr id="95" name="Picture 94" descr="Icon&#10;&#10;AI-generated content may be incorrect.">
            <a:extLst>
              <a:ext uri="{FF2B5EF4-FFF2-40B4-BE49-F238E27FC236}">
                <a16:creationId xmlns:a16="http://schemas.microsoft.com/office/drawing/2014/main" id="{F7DA05EE-487B-4209-7DE6-D186E98D2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1589" y="5423755"/>
            <a:ext cx="186055" cy="182880"/>
          </a:xfrm>
          <a:prstGeom prst="rect">
            <a:avLst/>
          </a:prstGeom>
        </p:spPr>
      </p:pic>
      <p:pic>
        <p:nvPicPr>
          <p:cNvPr id="96" name="Picture 95" descr="Icon&#10;&#10;AI-generated content may be incorrect.">
            <a:extLst>
              <a:ext uri="{FF2B5EF4-FFF2-40B4-BE49-F238E27FC236}">
                <a16:creationId xmlns:a16="http://schemas.microsoft.com/office/drawing/2014/main" id="{55D4F31D-67FC-327F-BA14-4570F65AE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52298" y="5018224"/>
            <a:ext cx="186055" cy="182880"/>
          </a:xfrm>
          <a:prstGeom prst="rect">
            <a:avLst/>
          </a:prstGeom>
        </p:spPr>
      </p:pic>
      <p:sp>
        <p:nvSpPr>
          <p:cNvPr id="97" name="Google Shape;418;p21">
            <a:extLst>
              <a:ext uri="{FF2B5EF4-FFF2-40B4-BE49-F238E27FC236}">
                <a16:creationId xmlns:a16="http://schemas.microsoft.com/office/drawing/2014/main" id="{02584FFB-AA6D-4306-D049-3E9643276571}"/>
              </a:ext>
            </a:extLst>
          </p:cNvPr>
          <p:cNvSpPr txBox="1"/>
          <p:nvPr/>
        </p:nvSpPr>
        <p:spPr>
          <a:xfrm>
            <a:off x="8505548" y="4878761"/>
            <a:ext cx="1385016" cy="84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Launched Temporary Gun Storage Map with four (4) </a:t>
            </a:r>
          </a:p>
          <a:p>
            <a:endParaRPr lang="en-US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Expanded partnerships</a:t>
            </a:r>
          </a:p>
          <a:p>
            <a:endParaRPr lang="en-US" sz="1600" dirty="0"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Diagram&#10;&#10;AI-generated content may be incorrect.">
            <a:extLst>
              <a:ext uri="{FF2B5EF4-FFF2-40B4-BE49-F238E27FC236}">
                <a16:creationId xmlns:a16="http://schemas.microsoft.com/office/drawing/2014/main" id="{7A4F3249-7BB8-4195-2B08-B1824962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63" y="2691878"/>
            <a:ext cx="11218277" cy="33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3C537E-7A7F-B60D-8B45-1CECF0DC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99" y="1470600"/>
            <a:ext cx="10286859" cy="658605"/>
          </a:xfrm>
        </p:spPr>
        <p:txBody>
          <a:bodyPr>
            <a:noAutofit/>
          </a:bodyPr>
          <a:lstStyle/>
          <a:p>
            <a:r>
              <a:rPr lang="en-US" sz="3200" dirty="0"/>
              <a:t>Improving Community Health Through Partnerships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B3A3E-9601-0C2E-737F-F0855FB29BA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oogle Shape;364;p21">
            <a:extLst>
              <a:ext uri="{FF2B5EF4-FFF2-40B4-BE49-F238E27FC236}">
                <a16:creationId xmlns:a16="http://schemas.microsoft.com/office/drawing/2014/main" id="{2E5C6846-5509-232C-B072-0261C0A21DD2}"/>
              </a:ext>
            </a:extLst>
          </p:cNvPr>
          <p:cNvGrpSpPr/>
          <p:nvPr/>
        </p:nvGrpSpPr>
        <p:grpSpPr>
          <a:xfrm>
            <a:off x="6992572" y="3789250"/>
            <a:ext cx="449176" cy="449519"/>
            <a:chOff x="4206763" y="2450951"/>
            <a:chExt cx="322151" cy="322374"/>
          </a:xfrm>
          <a:solidFill>
            <a:srgbClr val="7030A0"/>
          </a:solidFill>
        </p:grpSpPr>
        <p:sp>
          <p:nvSpPr>
            <p:cNvPr id="8" name="Google Shape;365;p21">
              <a:extLst>
                <a:ext uri="{FF2B5EF4-FFF2-40B4-BE49-F238E27FC236}">
                  <a16:creationId xmlns:a16="http://schemas.microsoft.com/office/drawing/2014/main" id="{4C57F7C0-1D1A-D436-2D9A-AB8177EADE0B}"/>
                </a:ext>
              </a:extLst>
            </p:cNvPr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366;p21">
              <a:extLst>
                <a:ext uri="{FF2B5EF4-FFF2-40B4-BE49-F238E27FC236}">
                  <a16:creationId xmlns:a16="http://schemas.microsoft.com/office/drawing/2014/main" id="{06C43051-6C08-06D2-5760-D69894616EBB}"/>
                </a:ext>
              </a:extLst>
            </p:cNvPr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" name="Google Shape;367;p21">
            <a:extLst>
              <a:ext uri="{FF2B5EF4-FFF2-40B4-BE49-F238E27FC236}">
                <a16:creationId xmlns:a16="http://schemas.microsoft.com/office/drawing/2014/main" id="{FAC751B6-7849-AA06-D80F-054256FDE1DF}"/>
              </a:ext>
            </a:extLst>
          </p:cNvPr>
          <p:cNvGrpSpPr/>
          <p:nvPr/>
        </p:nvGrpSpPr>
        <p:grpSpPr>
          <a:xfrm>
            <a:off x="8962676" y="3797328"/>
            <a:ext cx="462934" cy="433363"/>
            <a:chOff x="6577238" y="2457221"/>
            <a:chExt cx="332019" cy="310788"/>
          </a:xfrm>
          <a:solidFill>
            <a:srgbClr val="FFC000"/>
          </a:solidFill>
        </p:grpSpPr>
        <p:sp>
          <p:nvSpPr>
            <p:cNvPr id="11" name="Google Shape;368;p21">
              <a:extLst>
                <a:ext uri="{FF2B5EF4-FFF2-40B4-BE49-F238E27FC236}">
                  <a16:creationId xmlns:a16="http://schemas.microsoft.com/office/drawing/2014/main" id="{C403D2B1-41B7-1E4E-54B3-546A79A92E07}"/>
                </a:ext>
              </a:extLst>
            </p:cNvPr>
            <p:cNvSpPr/>
            <p:nvPr/>
          </p:nvSpPr>
          <p:spPr>
            <a:xfrm>
              <a:off x="6577238" y="2457221"/>
              <a:ext cx="332019" cy="310788"/>
            </a:xfrm>
            <a:custGeom>
              <a:avLst/>
              <a:gdLst/>
              <a:ahLst/>
              <a:cxnLst/>
              <a:rect l="l" t="t" r="r" b="b"/>
              <a:pathLst>
                <a:path w="10431" h="9764" extrusionOk="0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369;p21">
              <a:extLst>
                <a:ext uri="{FF2B5EF4-FFF2-40B4-BE49-F238E27FC236}">
                  <a16:creationId xmlns:a16="http://schemas.microsoft.com/office/drawing/2014/main" id="{105C7CDE-CF67-C999-678C-6C5966ABC946}"/>
                </a:ext>
              </a:extLst>
            </p:cNvPr>
            <p:cNvSpPr/>
            <p:nvPr/>
          </p:nvSpPr>
          <p:spPr>
            <a:xfrm>
              <a:off x="6723529" y="2512542"/>
              <a:ext cx="38705" cy="3905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370;p21">
              <a:extLst>
                <a:ext uri="{FF2B5EF4-FFF2-40B4-BE49-F238E27FC236}">
                  <a16:creationId xmlns:a16="http://schemas.microsoft.com/office/drawing/2014/main" id="{5B0AAA16-2EA8-EB15-0ECE-DF8D8DA3F1DC}"/>
                </a:ext>
              </a:extLst>
            </p:cNvPr>
            <p:cNvSpPr/>
            <p:nvPr/>
          </p:nvSpPr>
          <p:spPr>
            <a:xfrm>
              <a:off x="6662893" y="2597050"/>
              <a:ext cx="169813" cy="108031"/>
            </a:xfrm>
            <a:custGeom>
              <a:avLst/>
              <a:gdLst/>
              <a:ahLst/>
              <a:cxnLst/>
              <a:rect l="l" t="t" r="r" b="b"/>
              <a:pathLst>
                <a:path w="5335" h="3394" extrusionOk="0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371;p21">
              <a:extLst>
                <a:ext uri="{FF2B5EF4-FFF2-40B4-BE49-F238E27FC236}">
                  <a16:creationId xmlns:a16="http://schemas.microsoft.com/office/drawing/2014/main" id="{DDAD9498-C061-1E89-236A-FBB07BFB8A53}"/>
                </a:ext>
              </a:extLst>
            </p:cNvPr>
            <p:cNvSpPr/>
            <p:nvPr/>
          </p:nvSpPr>
          <p:spPr>
            <a:xfrm>
              <a:off x="6639402" y="2589188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372;p21">
              <a:extLst>
                <a:ext uri="{FF2B5EF4-FFF2-40B4-BE49-F238E27FC236}">
                  <a16:creationId xmlns:a16="http://schemas.microsoft.com/office/drawing/2014/main" id="{F717BE11-FD98-DADD-8EAD-0F486DF0A530}"/>
                </a:ext>
              </a:extLst>
            </p:cNvPr>
            <p:cNvSpPr/>
            <p:nvPr/>
          </p:nvSpPr>
          <p:spPr>
            <a:xfrm>
              <a:off x="6820547" y="2673315"/>
              <a:ext cx="32244" cy="31034"/>
            </a:xfrm>
            <a:custGeom>
              <a:avLst/>
              <a:gdLst/>
              <a:ahLst/>
              <a:cxnLst/>
              <a:rect l="l" t="t" r="r" b="b"/>
              <a:pathLst>
                <a:path w="1013" h="975" extrusionOk="0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373;p21">
              <a:extLst>
                <a:ext uri="{FF2B5EF4-FFF2-40B4-BE49-F238E27FC236}">
                  <a16:creationId xmlns:a16="http://schemas.microsoft.com/office/drawing/2014/main" id="{630155D4-C976-3648-DDC9-06C4EA89FF61}"/>
                </a:ext>
              </a:extLst>
            </p:cNvPr>
            <p:cNvSpPr/>
            <p:nvPr/>
          </p:nvSpPr>
          <p:spPr>
            <a:xfrm>
              <a:off x="6730341" y="2603607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" name="Google Shape;374;p21">
            <a:extLst>
              <a:ext uri="{FF2B5EF4-FFF2-40B4-BE49-F238E27FC236}">
                <a16:creationId xmlns:a16="http://schemas.microsoft.com/office/drawing/2014/main" id="{7237590E-26C7-5F62-1DF9-95BC7C4C0FBB}"/>
              </a:ext>
            </a:extLst>
          </p:cNvPr>
          <p:cNvGrpSpPr/>
          <p:nvPr/>
        </p:nvGrpSpPr>
        <p:grpSpPr>
          <a:xfrm>
            <a:off x="3010846" y="3794421"/>
            <a:ext cx="504696" cy="439177"/>
            <a:chOff x="3716358" y="1544655"/>
            <a:chExt cx="361971" cy="314958"/>
          </a:xfrm>
        </p:grpSpPr>
        <p:sp>
          <p:nvSpPr>
            <p:cNvPr id="18" name="Google Shape;375;p21">
              <a:extLst>
                <a:ext uri="{FF2B5EF4-FFF2-40B4-BE49-F238E27FC236}">
                  <a16:creationId xmlns:a16="http://schemas.microsoft.com/office/drawing/2014/main" id="{270C74DB-6E3F-D31A-B809-07CDE0583FA1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376;p21">
              <a:extLst>
                <a:ext uri="{FF2B5EF4-FFF2-40B4-BE49-F238E27FC236}">
                  <a16:creationId xmlns:a16="http://schemas.microsoft.com/office/drawing/2014/main" id="{00F8E1AF-66FE-3A49-6E07-3DF6D34725B6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377;p21">
              <a:extLst>
                <a:ext uri="{FF2B5EF4-FFF2-40B4-BE49-F238E27FC236}">
                  <a16:creationId xmlns:a16="http://schemas.microsoft.com/office/drawing/2014/main" id="{67065282-3AAC-F03B-61FC-1B9FDDAFD5F9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378;p21">
              <a:extLst>
                <a:ext uri="{FF2B5EF4-FFF2-40B4-BE49-F238E27FC236}">
                  <a16:creationId xmlns:a16="http://schemas.microsoft.com/office/drawing/2014/main" id="{5D59E2D3-FDC6-06A7-167C-F0A027FCA898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379;p21">
              <a:extLst>
                <a:ext uri="{FF2B5EF4-FFF2-40B4-BE49-F238E27FC236}">
                  <a16:creationId xmlns:a16="http://schemas.microsoft.com/office/drawing/2014/main" id="{40934AF9-C47F-ACD0-37A1-E3E0A3BEBFD7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3" name="Google Shape;380;p21">
              <a:extLst>
                <a:ext uri="{FF2B5EF4-FFF2-40B4-BE49-F238E27FC236}">
                  <a16:creationId xmlns:a16="http://schemas.microsoft.com/office/drawing/2014/main" id="{FF589DF0-3C63-305F-F30A-FD4F22C8DB29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24" name="Google Shape;381;p21">
                <a:extLst>
                  <a:ext uri="{FF2B5EF4-FFF2-40B4-BE49-F238E27FC236}">
                    <a16:creationId xmlns:a16="http://schemas.microsoft.com/office/drawing/2014/main" id="{F56E3782-E818-AD93-ACAF-A5C2301D3D66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382;p21">
                <a:extLst>
                  <a:ext uri="{FF2B5EF4-FFF2-40B4-BE49-F238E27FC236}">
                    <a16:creationId xmlns:a16="http://schemas.microsoft.com/office/drawing/2014/main" id="{A24B6105-38E3-2FE9-C7BA-14EBB8E0032E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383;p21">
                <a:extLst>
                  <a:ext uri="{FF2B5EF4-FFF2-40B4-BE49-F238E27FC236}">
                    <a16:creationId xmlns:a16="http://schemas.microsoft.com/office/drawing/2014/main" id="{93739C88-68DC-2254-F1FC-32CFDAF056F7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384;p21">
                <a:extLst>
                  <a:ext uri="{FF2B5EF4-FFF2-40B4-BE49-F238E27FC236}">
                    <a16:creationId xmlns:a16="http://schemas.microsoft.com/office/drawing/2014/main" id="{93176202-CE46-0B30-D2CD-7807B5D87E15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385;p21">
                <a:extLst>
                  <a:ext uri="{FF2B5EF4-FFF2-40B4-BE49-F238E27FC236}">
                    <a16:creationId xmlns:a16="http://schemas.microsoft.com/office/drawing/2014/main" id="{95E2474C-8914-51E0-27AD-A688D952BFD8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9" name="Google Shape;386;p21">
            <a:extLst>
              <a:ext uri="{FF2B5EF4-FFF2-40B4-BE49-F238E27FC236}">
                <a16:creationId xmlns:a16="http://schemas.microsoft.com/office/drawing/2014/main" id="{3DABFA2B-6471-270F-0051-284B8E96D939}"/>
              </a:ext>
            </a:extLst>
          </p:cNvPr>
          <p:cNvGrpSpPr/>
          <p:nvPr/>
        </p:nvGrpSpPr>
        <p:grpSpPr>
          <a:xfrm>
            <a:off x="4981224" y="3804101"/>
            <a:ext cx="517906" cy="419823"/>
            <a:chOff x="5220616" y="2791061"/>
            <a:chExt cx="373185" cy="302466"/>
          </a:xfrm>
          <a:solidFill>
            <a:srgbClr val="CEE080"/>
          </a:solidFill>
        </p:grpSpPr>
        <p:sp>
          <p:nvSpPr>
            <p:cNvPr id="30" name="Google Shape;387;p21">
              <a:extLst>
                <a:ext uri="{FF2B5EF4-FFF2-40B4-BE49-F238E27FC236}">
                  <a16:creationId xmlns:a16="http://schemas.microsoft.com/office/drawing/2014/main" id="{0572DAE6-36F2-1C59-ED16-6E67FC631877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88;p21">
              <a:extLst>
                <a:ext uri="{FF2B5EF4-FFF2-40B4-BE49-F238E27FC236}">
                  <a16:creationId xmlns:a16="http://schemas.microsoft.com/office/drawing/2014/main" id="{C2E8764E-D69B-6ED4-12B0-AA5611C438F5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89;p21">
              <a:extLst>
                <a:ext uri="{FF2B5EF4-FFF2-40B4-BE49-F238E27FC236}">
                  <a16:creationId xmlns:a16="http://schemas.microsoft.com/office/drawing/2014/main" id="{3A0A2D60-9736-BB58-3C4D-B17E04FF40C9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90;p21">
              <a:extLst>
                <a:ext uri="{FF2B5EF4-FFF2-40B4-BE49-F238E27FC236}">
                  <a16:creationId xmlns:a16="http://schemas.microsoft.com/office/drawing/2014/main" id="{F40D0B4B-754E-5B21-A23C-F6F92773890D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91;p21">
              <a:extLst>
                <a:ext uri="{FF2B5EF4-FFF2-40B4-BE49-F238E27FC236}">
                  <a16:creationId xmlns:a16="http://schemas.microsoft.com/office/drawing/2014/main" id="{C9D5CE2C-947A-B46E-D030-21B76F733BBC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92;p21">
              <a:extLst>
                <a:ext uri="{FF2B5EF4-FFF2-40B4-BE49-F238E27FC236}">
                  <a16:creationId xmlns:a16="http://schemas.microsoft.com/office/drawing/2014/main" id="{64436A6D-65D5-4864-1173-19768C9F5D22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93;p21">
              <a:extLst>
                <a:ext uri="{FF2B5EF4-FFF2-40B4-BE49-F238E27FC236}">
                  <a16:creationId xmlns:a16="http://schemas.microsoft.com/office/drawing/2014/main" id="{13BE4B0A-F9C3-8EFB-4D89-7123786BE210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94;p21">
              <a:extLst>
                <a:ext uri="{FF2B5EF4-FFF2-40B4-BE49-F238E27FC236}">
                  <a16:creationId xmlns:a16="http://schemas.microsoft.com/office/drawing/2014/main" id="{3D8CE384-1433-5172-DF6A-0777B4EC62DA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95;p21">
              <a:extLst>
                <a:ext uri="{FF2B5EF4-FFF2-40B4-BE49-F238E27FC236}">
                  <a16:creationId xmlns:a16="http://schemas.microsoft.com/office/drawing/2014/main" id="{D545E04B-6569-B479-3138-3413487853B4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6;p21">
              <a:extLst>
                <a:ext uri="{FF2B5EF4-FFF2-40B4-BE49-F238E27FC236}">
                  <a16:creationId xmlns:a16="http://schemas.microsoft.com/office/drawing/2014/main" id="{CFE1CD68-4456-0AAE-0F28-FC1CD5BEC8F4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397;p21">
              <a:extLst>
                <a:ext uri="{FF2B5EF4-FFF2-40B4-BE49-F238E27FC236}">
                  <a16:creationId xmlns:a16="http://schemas.microsoft.com/office/drawing/2014/main" id="{23DB570A-8477-14DA-4CD4-1A1BC713E832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398;p21">
              <a:extLst>
                <a:ext uri="{FF2B5EF4-FFF2-40B4-BE49-F238E27FC236}">
                  <a16:creationId xmlns:a16="http://schemas.microsoft.com/office/drawing/2014/main" id="{9A8C556D-0102-BD1F-77D2-6573AFE2AF69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399;p21">
              <a:extLst>
                <a:ext uri="{FF2B5EF4-FFF2-40B4-BE49-F238E27FC236}">
                  <a16:creationId xmlns:a16="http://schemas.microsoft.com/office/drawing/2014/main" id="{0BA6AEEF-9BE6-2336-E690-8F5E3EE48FAD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00;p21">
              <a:extLst>
                <a:ext uri="{FF2B5EF4-FFF2-40B4-BE49-F238E27FC236}">
                  <a16:creationId xmlns:a16="http://schemas.microsoft.com/office/drawing/2014/main" id="{7DF02027-1AE9-3DA2-BC09-A34AAAFAB2D0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01;p21">
              <a:extLst>
                <a:ext uri="{FF2B5EF4-FFF2-40B4-BE49-F238E27FC236}">
                  <a16:creationId xmlns:a16="http://schemas.microsoft.com/office/drawing/2014/main" id="{8BB36E61-B42D-A3E8-8249-1A0FBAE2A639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02;p21">
              <a:extLst>
                <a:ext uri="{FF2B5EF4-FFF2-40B4-BE49-F238E27FC236}">
                  <a16:creationId xmlns:a16="http://schemas.microsoft.com/office/drawing/2014/main" id="{D9E68282-5491-1A69-20F4-3AA1A1C155B0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03;p21">
              <a:extLst>
                <a:ext uri="{FF2B5EF4-FFF2-40B4-BE49-F238E27FC236}">
                  <a16:creationId xmlns:a16="http://schemas.microsoft.com/office/drawing/2014/main" id="{C32489C6-37D2-3EB6-B9F5-B3F55AFFBA0C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04;p21">
              <a:extLst>
                <a:ext uri="{FF2B5EF4-FFF2-40B4-BE49-F238E27FC236}">
                  <a16:creationId xmlns:a16="http://schemas.microsoft.com/office/drawing/2014/main" id="{45B71902-A702-5580-5687-278EDAA00F2A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8" name="Google Shape;405;p21">
            <a:extLst>
              <a:ext uri="{FF2B5EF4-FFF2-40B4-BE49-F238E27FC236}">
                <a16:creationId xmlns:a16="http://schemas.microsoft.com/office/drawing/2014/main" id="{BCA80148-C994-A25C-D93C-A8AE1FF3A26B}"/>
              </a:ext>
            </a:extLst>
          </p:cNvPr>
          <p:cNvGrpSpPr/>
          <p:nvPr/>
        </p:nvGrpSpPr>
        <p:grpSpPr>
          <a:xfrm>
            <a:off x="6320909" y="2698280"/>
            <a:ext cx="1792510" cy="3460785"/>
            <a:chOff x="4628044" y="1300654"/>
            <a:chExt cx="1846807" cy="3124109"/>
          </a:xfrm>
        </p:grpSpPr>
        <p:sp>
          <p:nvSpPr>
            <p:cNvPr id="49" name="Google Shape;406;p21">
              <a:extLst>
                <a:ext uri="{FF2B5EF4-FFF2-40B4-BE49-F238E27FC236}">
                  <a16:creationId xmlns:a16="http://schemas.microsoft.com/office/drawing/2014/main" id="{CFF9A2E5-E24A-6861-0BE9-4463A078847B}"/>
                </a:ext>
              </a:extLst>
            </p:cNvPr>
            <p:cNvSpPr/>
            <p:nvPr/>
          </p:nvSpPr>
          <p:spPr>
            <a:xfrm rot="10800000" flipH="1">
              <a:off x="4628044" y="2015463"/>
              <a:ext cx="1846800" cy="2409300"/>
            </a:xfrm>
            <a:prstGeom prst="round2SameRect">
              <a:avLst>
                <a:gd name="adj1" fmla="val 5396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0" name="Google Shape;407;p21">
              <a:extLst>
                <a:ext uri="{FF2B5EF4-FFF2-40B4-BE49-F238E27FC236}">
                  <a16:creationId xmlns:a16="http://schemas.microsoft.com/office/drawing/2014/main" id="{EC1B91F3-35B0-925C-DFCF-D075773BABAD}"/>
                </a:ext>
              </a:extLst>
            </p:cNvPr>
            <p:cNvSpPr txBox="1"/>
            <p:nvPr/>
          </p:nvSpPr>
          <p:spPr>
            <a:xfrm>
              <a:off x="4710393" y="2950764"/>
              <a:ext cx="1682098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rgbClr val="7030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1700" dirty="0">
                <a:solidFill>
                  <a:srgbClr val="7030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" name="Google Shape;408;p21">
              <a:extLst>
                <a:ext uri="{FF2B5EF4-FFF2-40B4-BE49-F238E27FC236}">
                  <a16:creationId xmlns:a16="http://schemas.microsoft.com/office/drawing/2014/main" id="{580C9371-575F-EBA8-2D23-B851D8AFF187}"/>
                </a:ext>
              </a:extLst>
            </p:cNvPr>
            <p:cNvSpPr txBox="1"/>
            <p:nvPr/>
          </p:nvSpPr>
          <p:spPr>
            <a:xfrm>
              <a:off x="4994762" y="3472472"/>
              <a:ext cx="1397731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n-US" sz="1050" dirty="0">
                  <a:latin typeface="Roboto"/>
                  <a:ea typeface="Roboto"/>
                  <a:cs typeface="Roboto"/>
                  <a:sym typeface="Roboto"/>
                </a:rPr>
                <a:t>Expanded program</a:t>
              </a:r>
            </a:p>
            <a:p>
              <a:pPr algn="ctr"/>
              <a:endParaRPr lang="en-US" sz="1050" dirty="0">
                <a:latin typeface="Roboto"/>
                <a:ea typeface="Roboto"/>
                <a:cs typeface="Roboto"/>
                <a:sym typeface="Roboto"/>
              </a:endParaRPr>
            </a:p>
            <a:p>
              <a:pPr algn="ctr"/>
              <a:r>
                <a:rPr lang="en-US" sz="1050" dirty="0">
                  <a:latin typeface="Roboto"/>
                  <a:ea typeface="Roboto"/>
                  <a:cs typeface="Roboto"/>
                  <a:sym typeface="Roboto"/>
                </a:rPr>
                <a:t>Improved cafeteria environments</a:t>
              </a:r>
            </a:p>
            <a:p>
              <a:pPr algn="ctr"/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409;p21">
              <a:extLst>
                <a:ext uri="{FF2B5EF4-FFF2-40B4-BE49-F238E27FC236}">
                  <a16:creationId xmlns:a16="http://schemas.microsoft.com/office/drawing/2014/main" id="{AEBFD23C-4AAC-D1C4-31BF-E7D3ACF82F31}"/>
                </a:ext>
              </a:extLst>
            </p:cNvPr>
            <p:cNvSpPr/>
            <p:nvPr/>
          </p:nvSpPr>
          <p:spPr>
            <a:xfrm>
              <a:off x="4628051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600" b="1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5210 Healthy W</a:t>
              </a:r>
              <a:r>
                <a:rPr lang="en-US" sz="1600" b="1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r>
                <a:rPr lang="en" sz="1600" b="1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shoe </a:t>
              </a:r>
              <a:endParaRPr sz="1600" b="1" dirty="0"/>
            </a:p>
          </p:txBody>
        </p:sp>
      </p:grpSp>
      <p:grpSp>
        <p:nvGrpSpPr>
          <p:cNvPr id="53" name="Google Shape;415;p21">
            <a:extLst>
              <a:ext uri="{FF2B5EF4-FFF2-40B4-BE49-F238E27FC236}">
                <a16:creationId xmlns:a16="http://schemas.microsoft.com/office/drawing/2014/main" id="{53B6C6FE-4891-131A-92ED-6A07AFFF68F1}"/>
              </a:ext>
            </a:extLst>
          </p:cNvPr>
          <p:cNvGrpSpPr/>
          <p:nvPr/>
        </p:nvGrpSpPr>
        <p:grpSpPr>
          <a:xfrm>
            <a:off x="2366940" y="2698280"/>
            <a:ext cx="1792506" cy="3460782"/>
            <a:chOff x="710273" y="1300654"/>
            <a:chExt cx="1846802" cy="3124109"/>
          </a:xfrm>
        </p:grpSpPr>
        <p:sp>
          <p:nvSpPr>
            <p:cNvPr id="54" name="Google Shape;416;p21">
              <a:extLst>
                <a:ext uri="{FF2B5EF4-FFF2-40B4-BE49-F238E27FC236}">
                  <a16:creationId xmlns:a16="http://schemas.microsoft.com/office/drawing/2014/main" id="{9ABE4D64-4FE2-34AC-DD3D-C3FBA97EE165}"/>
                </a:ext>
              </a:extLst>
            </p:cNvPr>
            <p:cNvSpPr/>
            <p:nvPr/>
          </p:nvSpPr>
          <p:spPr>
            <a:xfrm rot="10800000" flipH="1">
              <a:off x="710275" y="2015463"/>
              <a:ext cx="1846800" cy="2409300"/>
            </a:xfrm>
            <a:prstGeom prst="round2SameRect">
              <a:avLst>
                <a:gd name="adj1" fmla="val 5874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5" name="Google Shape;417;p21">
              <a:extLst>
                <a:ext uri="{FF2B5EF4-FFF2-40B4-BE49-F238E27FC236}">
                  <a16:creationId xmlns:a16="http://schemas.microsoft.com/office/drawing/2014/main" id="{0F082870-DA37-245A-588C-A69C070C8367}"/>
                </a:ext>
              </a:extLst>
            </p:cNvPr>
            <p:cNvSpPr txBox="1"/>
            <p:nvPr/>
          </p:nvSpPr>
          <p:spPr>
            <a:xfrm>
              <a:off x="792625" y="2950763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" name="Google Shape;418;p21">
              <a:extLst>
                <a:ext uri="{FF2B5EF4-FFF2-40B4-BE49-F238E27FC236}">
                  <a16:creationId xmlns:a16="http://schemas.microsoft.com/office/drawing/2014/main" id="{0890B57A-877C-A79F-847D-708BABEE4703}"/>
                </a:ext>
              </a:extLst>
            </p:cNvPr>
            <p:cNvSpPr txBox="1"/>
            <p:nvPr/>
          </p:nvSpPr>
          <p:spPr>
            <a:xfrm>
              <a:off x="1002661" y="3392487"/>
              <a:ext cx="1554414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sz="1050" dirty="0">
                  <a:latin typeface="Roboto"/>
                  <a:ea typeface="Roboto"/>
                  <a:cs typeface="Roboto"/>
                  <a:sym typeface="Roboto"/>
                </a:rPr>
                <a:t>Increased prescription redemption by 32% </a:t>
              </a:r>
            </a:p>
            <a:p>
              <a:endParaRPr lang="en-US" sz="1050" dirty="0">
                <a:latin typeface="Roboto"/>
                <a:ea typeface="Roboto"/>
                <a:cs typeface="Roboto"/>
                <a:sym typeface="Roboto"/>
              </a:endParaRPr>
            </a:p>
            <a:p>
              <a:r>
                <a:rPr lang="en-US" sz="1050" dirty="0">
                  <a:latin typeface="Roboto"/>
                  <a:ea typeface="Roboto"/>
                  <a:cs typeface="Roboto"/>
                  <a:sym typeface="Roboto"/>
                </a:rPr>
                <a:t>Integrated 5210 messaging into Rx Pantries</a:t>
              </a:r>
            </a:p>
            <a:p>
              <a:endParaRPr lang="en-US"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419;p21">
              <a:extLst>
                <a:ext uri="{FF2B5EF4-FFF2-40B4-BE49-F238E27FC236}">
                  <a16:creationId xmlns:a16="http://schemas.microsoft.com/office/drawing/2014/main" id="{785C87C2-7FFB-F61D-C7B7-518BD6CE402F}"/>
                </a:ext>
              </a:extLst>
            </p:cNvPr>
            <p:cNvSpPr/>
            <p:nvPr/>
          </p:nvSpPr>
          <p:spPr>
            <a:xfrm>
              <a:off x="710273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600" b="1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Rx Pantry</a:t>
              </a:r>
              <a:endParaRPr sz="1600" b="1" dirty="0"/>
            </a:p>
          </p:txBody>
        </p:sp>
      </p:grpSp>
      <p:grpSp>
        <p:nvGrpSpPr>
          <p:cNvPr id="58" name="Google Shape;420;p21">
            <a:extLst>
              <a:ext uri="{FF2B5EF4-FFF2-40B4-BE49-F238E27FC236}">
                <a16:creationId xmlns:a16="http://schemas.microsoft.com/office/drawing/2014/main" id="{E7B68671-8469-044D-5D57-8B468DBA34F5}"/>
              </a:ext>
            </a:extLst>
          </p:cNvPr>
          <p:cNvGrpSpPr/>
          <p:nvPr/>
        </p:nvGrpSpPr>
        <p:grpSpPr>
          <a:xfrm>
            <a:off x="4343915" y="2698280"/>
            <a:ext cx="1837720" cy="3460783"/>
            <a:chOff x="2669153" y="1300654"/>
            <a:chExt cx="1893385" cy="3124109"/>
          </a:xfrm>
        </p:grpSpPr>
        <p:sp>
          <p:nvSpPr>
            <p:cNvPr id="59" name="Google Shape;421;p21">
              <a:extLst>
                <a:ext uri="{FF2B5EF4-FFF2-40B4-BE49-F238E27FC236}">
                  <a16:creationId xmlns:a16="http://schemas.microsoft.com/office/drawing/2014/main" id="{4794C98D-E819-83E6-6305-C596BD2456B4}"/>
                </a:ext>
              </a:extLst>
            </p:cNvPr>
            <p:cNvSpPr/>
            <p:nvPr/>
          </p:nvSpPr>
          <p:spPr>
            <a:xfrm rot="10800000" flipH="1">
              <a:off x="2669162" y="2015463"/>
              <a:ext cx="1846800" cy="2409300"/>
            </a:xfrm>
            <a:prstGeom prst="round2SameRect">
              <a:avLst>
                <a:gd name="adj1" fmla="val 6301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0" name="Google Shape;422;p21">
              <a:extLst>
                <a:ext uri="{FF2B5EF4-FFF2-40B4-BE49-F238E27FC236}">
                  <a16:creationId xmlns:a16="http://schemas.microsoft.com/office/drawing/2014/main" id="{609170B5-3FBD-393A-71CD-B0CBAFB13716}"/>
                </a:ext>
              </a:extLst>
            </p:cNvPr>
            <p:cNvSpPr txBox="1"/>
            <p:nvPr/>
          </p:nvSpPr>
          <p:spPr>
            <a:xfrm>
              <a:off x="2751512" y="2950764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rgbClr val="CEE08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1700" dirty="0">
                <a:solidFill>
                  <a:srgbClr val="CEE0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" name="Google Shape;423;p21">
              <a:extLst>
                <a:ext uri="{FF2B5EF4-FFF2-40B4-BE49-F238E27FC236}">
                  <a16:creationId xmlns:a16="http://schemas.microsoft.com/office/drawing/2014/main" id="{6DB7B687-C453-B01F-CB0E-BA2B3A781CB3}"/>
                </a:ext>
              </a:extLst>
            </p:cNvPr>
            <p:cNvSpPr txBox="1"/>
            <p:nvPr/>
          </p:nvSpPr>
          <p:spPr>
            <a:xfrm>
              <a:off x="2990934" y="3380365"/>
              <a:ext cx="1571604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sz="1050" dirty="0">
                  <a:latin typeface="Roboto"/>
                  <a:ea typeface="Roboto"/>
                  <a:cs typeface="Roboto"/>
                  <a:sym typeface="Roboto"/>
                </a:rPr>
                <a:t>62% of participants improved their knowledge about using PA as pathway to reduce anxiety and stressful behaviors</a:t>
              </a:r>
            </a:p>
          </p:txBody>
        </p:sp>
        <p:sp>
          <p:nvSpPr>
            <p:cNvPr id="62" name="Google Shape;424;p21">
              <a:extLst>
                <a:ext uri="{FF2B5EF4-FFF2-40B4-BE49-F238E27FC236}">
                  <a16:creationId xmlns:a16="http://schemas.microsoft.com/office/drawing/2014/main" id="{630106D9-9BE0-8845-35EB-F2DAB8B9D51D}"/>
                </a:ext>
              </a:extLst>
            </p:cNvPr>
            <p:cNvSpPr/>
            <p:nvPr/>
          </p:nvSpPr>
          <p:spPr>
            <a:xfrm>
              <a:off x="2669153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EE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600" b="1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Anything But The Gym</a:t>
              </a:r>
              <a:endParaRPr sz="1600" b="1" dirty="0"/>
            </a:p>
          </p:txBody>
        </p:sp>
      </p:grpSp>
      <p:grpSp>
        <p:nvGrpSpPr>
          <p:cNvPr id="63" name="Google Shape;410;p21">
            <a:extLst>
              <a:ext uri="{FF2B5EF4-FFF2-40B4-BE49-F238E27FC236}">
                <a16:creationId xmlns:a16="http://schemas.microsoft.com/office/drawing/2014/main" id="{0E0F0A80-4BFC-BF87-B02F-5E97953448B4}"/>
              </a:ext>
            </a:extLst>
          </p:cNvPr>
          <p:cNvGrpSpPr/>
          <p:nvPr/>
        </p:nvGrpSpPr>
        <p:grpSpPr>
          <a:xfrm>
            <a:off x="8297891" y="2698280"/>
            <a:ext cx="1792505" cy="3460785"/>
            <a:chOff x="6586924" y="1300655"/>
            <a:chExt cx="1846801" cy="3124108"/>
          </a:xfrm>
        </p:grpSpPr>
        <p:sp>
          <p:nvSpPr>
            <p:cNvPr id="64" name="Google Shape;411;p21">
              <a:extLst>
                <a:ext uri="{FF2B5EF4-FFF2-40B4-BE49-F238E27FC236}">
                  <a16:creationId xmlns:a16="http://schemas.microsoft.com/office/drawing/2014/main" id="{AD728AF8-647B-2DA3-DE77-4EC6FC0C57FC}"/>
                </a:ext>
              </a:extLst>
            </p:cNvPr>
            <p:cNvSpPr/>
            <p:nvPr/>
          </p:nvSpPr>
          <p:spPr>
            <a:xfrm rot="10800000" flipH="1">
              <a:off x="6586925" y="2015463"/>
              <a:ext cx="1846800" cy="2409300"/>
            </a:xfrm>
            <a:prstGeom prst="round2SameRect">
              <a:avLst>
                <a:gd name="adj1" fmla="val 5556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5" name="Google Shape;412;p21">
              <a:extLst>
                <a:ext uri="{FF2B5EF4-FFF2-40B4-BE49-F238E27FC236}">
                  <a16:creationId xmlns:a16="http://schemas.microsoft.com/office/drawing/2014/main" id="{581453DC-F1DA-DB5B-2622-F6494D60D146}"/>
                </a:ext>
              </a:extLst>
            </p:cNvPr>
            <p:cNvSpPr txBox="1"/>
            <p:nvPr/>
          </p:nvSpPr>
          <p:spPr>
            <a:xfrm>
              <a:off x="6669274" y="2950763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rgbClr val="F09E5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1700" dirty="0">
                <a:solidFill>
                  <a:srgbClr val="F09E5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" name="Google Shape;413;p21">
              <a:extLst>
                <a:ext uri="{FF2B5EF4-FFF2-40B4-BE49-F238E27FC236}">
                  <a16:creationId xmlns:a16="http://schemas.microsoft.com/office/drawing/2014/main" id="{27DB82FE-93D6-DA56-B2CC-13CFB94AB1E0}"/>
                </a:ext>
              </a:extLst>
            </p:cNvPr>
            <p:cNvSpPr txBox="1"/>
            <p:nvPr/>
          </p:nvSpPr>
          <p:spPr>
            <a:xfrm>
              <a:off x="6969837" y="3392487"/>
              <a:ext cx="1381537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</a:t>
              </a:r>
              <a:r>
                <a:rPr lang="en-US" sz="105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xpanded outreach to Ethnic Markets</a:t>
              </a:r>
            </a:p>
            <a:p>
              <a:endParaRPr lang="en-US" sz="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en-US" sz="105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Increase participation in priority zip codes </a:t>
              </a:r>
              <a:endPara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</p:txBody>
        </p:sp>
        <p:sp>
          <p:nvSpPr>
            <p:cNvPr id="67" name="Google Shape;414;p21">
              <a:extLst>
                <a:ext uri="{FF2B5EF4-FFF2-40B4-BE49-F238E27FC236}">
                  <a16:creationId xmlns:a16="http://schemas.microsoft.com/office/drawing/2014/main" id="{18D288DD-62A6-EE3B-81F4-212137FCDE70}"/>
                </a:ext>
              </a:extLst>
            </p:cNvPr>
            <p:cNvSpPr/>
            <p:nvPr/>
          </p:nvSpPr>
          <p:spPr>
            <a:xfrm>
              <a:off x="6586924" y="1300655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09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600" b="1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Healthy Corner Store Project</a:t>
              </a:r>
              <a:endParaRPr sz="1600" b="1" dirty="0"/>
            </a:p>
          </p:txBody>
        </p:sp>
      </p:grpSp>
      <p:sp>
        <p:nvSpPr>
          <p:cNvPr id="68" name="Text Placeholder 1">
            <a:extLst>
              <a:ext uri="{FF2B5EF4-FFF2-40B4-BE49-F238E27FC236}">
                <a16:creationId xmlns:a16="http://schemas.microsoft.com/office/drawing/2014/main" id="{5C78AC15-83A5-5180-E482-BA99F628BDB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06586" y="2079198"/>
            <a:ext cx="6729028" cy="358432"/>
          </a:xfrm>
        </p:spPr>
        <p:txBody>
          <a:bodyPr/>
          <a:lstStyle/>
          <a:p>
            <a:r>
              <a:rPr lang="en-US" dirty="0"/>
              <a:t>Priority Area: Preventative Health Behaviors</a:t>
            </a:r>
          </a:p>
        </p:txBody>
      </p:sp>
      <p:pic>
        <p:nvPicPr>
          <p:cNvPr id="2" name="Graphic 11" descr="Recycle with solid fill">
            <a:extLst>
              <a:ext uri="{FF2B5EF4-FFF2-40B4-BE49-F238E27FC236}">
                <a16:creationId xmlns:a16="http://schemas.microsoft.com/office/drawing/2014/main" id="{EE55123E-5ECF-BD1B-3C16-BBBE522EF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6666" y="5547426"/>
            <a:ext cx="182880" cy="182880"/>
          </a:xfrm>
          <a:prstGeom prst="rect">
            <a:avLst/>
          </a:prstGeom>
        </p:spPr>
      </p:pic>
      <p:pic>
        <p:nvPicPr>
          <p:cNvPr id="3" name="Picture 2" descr="Icon&#10;&#10;AI-generated content may be incorrect.">
            <a:extLst>
              <a:ext uri="{FF2B5EF4-FFF2-40B4-BE49-F238E27FC236}">
                <a16:creationId xmlns:a16="http://schemas.microsoft.com/office/drawing/2014/main" id="{FC061D9E-EDEA-5CC2-ED03-A06B83E5D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83491" y="5146318"/>
            <a:ext cx="186055" cy="182880"/>
          </a:xfrm>
          <a:prstGeom prst="rect">
            <a:avLst/>
          </a:prstGeom>
        </p:spPr>
      </p:pic>
      <p:pic>
        <p:nvPicPr>
          <p:cNvPr id="6" name="Picture 5" descr="Icon&#10;&#10;AI-generated content may be incorrect.">
            <a:extLst>
              <a:ext uri="{FF2B5EF4-FFF2-40B4-BE49-F238E27FC236}">
                <a16:creationId xmlns:a16="http://schemas.microsoft.com/office/drawing/2014/main" id="{9D178099-5587-F950-06BB-C8470503B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31886" y="5206892"/>
            <a:ext cx="186055" cy="182880"/>
          </a:xfrm>
          <a:prstGeom prst="rect">
            <a:avLst/>
          </a:prstGeom>
        </p:spPr>
      </p:pic>
      <p:pic>
        <p:nvPicPr>
          <p:cNvPr id="69" name="Picture 68" descr="Icon&#10;&#10;AI-generated content may be incorrect.">
            <a:extLst>
              <a:ext uri="{FF2B5EF4-FFF2-40B4-BE49-F238E27FC236}">
                <a16:creationId xmlns:a16="http://schemas.microsoft.com/office/drawing/2014/main" id="{8A42F497-D29D-E319-ECED-772F9FC2B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40801" y="5547426"/>
            <a:ext cx="186055" cy="182880"/>
          </a:xfrm>
          <a:prstGeom prst="rect">
            <a:avLst/>
          </a:prstGeom>
        </p:spPr>
      </p:pic>
      <p:pic>
        <p:nvPicPr>
          <p:cNvPr id="70" name="Picture 69" descr="Icon&#10;&#10;AI-generated content may be incorrect.">
            <a:extLst>
              <a:ext uri="{FF2B5EF4-FFF2-40B4-BE49-F238E27FC236}">
                <a16:creationId xmlns:a16="http://schemas.microsoft.com/office/drawing/2014/main" id="{D36463CA-6428-8F75-8A84-4F2C30664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63323" y="5104148"/>
            <a:ext cx="186055" cy="182880"/>
          </a:xfrm>
          <a:prstGeom prst="rect">
            <a:avLst/>
          </a:prstGeom>
        </p:spPr>
      </p:pic>
      <p:pic>
        <p:nvPicPr>
          <p:cNvPr id="71" name="Picture 70" descr="Icon&#10;&#10;AI-generated content may be incorrect.">
            <a:extLst>
              <a:ext uri="{FF2B5EF4-FFF2-40B4-BE49-F238E27FC236}">
                <a16:creationId xmlns:a16="http://schemas.microsoft.com/office/drawing/2014/main" id="{D279C2B7-0039-07EB-7400-C6A1BCBAF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53043" y="5540165"/>
            <a:ext cx="186055" cy="182880"/>
          </a:xfrm>
          <a:prstGeom prst="rect">
            <a:avLst/>
          </a:prstGeom>
        </p:spPr>
      </p:pic>
      <p:pic>
        <p:nvPicPr>
          <p:cNvPr id="72" name="Picture 71" descr="Icon&#10;&#10;AI-generated content may be incorrect.">
            <a:extLst>
              <a:ext uri="{FF2B5EF4-FFF2-40B4-BE49-F238E27FC236}">
                <a16:creationId xmlns:a16="http://schemas.microsoft.com/office/drawing/2014/main" id="{384B4959-7C27-78F0-E20F-44B4310B3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74292" y="5070795"/>
            <a:ext cx="186055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6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4AB55-E489-87CF-1122-31D4FB36B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1B3B41-FEDA-4676-9646-C0499CB8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99" y="1470600"/>
            <a:ext cx="10286859" cy="658605"/>
          </a:xfrm>
        </p:spPr>
        <p:txBody>
          <a:bodyPr>
            <a:noAutofit/>
          </a:bodyPr>
          <a:lstStyle/>
          <a:p>
            <a:r>
              <a:rPr lang="en-US" sz="3200" dirty="0"/>
              <a:t>Improving Community Health Through Partnerships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8E1F7-3420-91FE-FADD-B2D7AB2E67F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oogle Shape;364;p21">
            <a:extLst>
              <a:ext uri="{FF2B5EF4-FFF2-40B4-BE49-F238E27FC236}">
                <a16:creationId xmlns:a16="http://schemas.microsoft.com/office/drawing/2014/main" id="{D3A2DBD2-F632-133F-1FF1-08006AC21DBB}"/>
              </a:ext>
            </a:extLst>
          </p:cNvPr>
          <p:cNvGrpSpPr/>
          <p:nvPr/>
        </p:nvGrpSpPr>
        <p:grpSpPr>
          <a:xfrm>
            <a:off x="7932845" y="3711616"/>
            <a:ext cx="449176" cy="449519"/>
            <a:chOff x="4206763" y="2450951"/>
            <a:chExt cx="322151" cy="322374"/>
          </a:xfrm>
          <a:solidFill>
            <a:srgbClr val="7030A0"/>
          </a:solidFill>
        </p:grpSpPr>
        <p:sp>
          <p:nvSpPr>
            <p:cNvPr id="8" name="Google Shape;365;p21">
              <a:extLst>
                <a:ext uri="{FF2B5EF4-FFF2-40B4-BE49-F238E27FC236}">
                  <a16:creationId xmlns:a16="http://schemas.microsoft.com/office/drawing/2014/main" id="{FE064F4B-0684-31D4-9752-6098B336B836}"/>
                </a:ext>
              </a:extLst>
            </p:cNvPr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366;p21">
              <a:extLst>
                <a:ext uri="{FF2B5EF4-FFF2-40B4-BE49-F238E27FC236}">
                  <a16:creationId xmlns:a16="http://schemas.microsoft.com/office/drawing/2014/main" id="{359D662F-0CCD-8349-98A1-6EB6FDE9C188}"/>
                </a:ext>
              </a:extLst>
            </p:cNvPr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" name="Google Shape;374;p21">
            <a:extLst>
              <a:ext uri="{FF2B5EF4-FFF2-40B4-BE49-F238E27FC236}">
                <a16:creationId xmlns:a16="http://schemas.microsoft.com/office/drawing/2014/main" id="{B9560204-F931-52DE-FAD4-0E25BFAA08C5}"/>
              </a:ext>
            </a:extLst>
          </p:cNvPr>
          <p:cNvGrpSpPr/>
          <p:nvPr/>
        </p:nvGrpSpPr>
        <p:grpSpPr>
          <a:xfrm>
            <a:off x="3951119" y="3716787"/>
            <a:ext cx="504696" cy="439177"/>
            <a:chOff x="3716358" y="1544655"/>
            <a:chExt cx="361971" cy="314958"/>
          </a:xfrm>
        </p:grpSpPr>
        <p:sp>
          <p:nvSpPr>
            <p:cNvPr id="18" name="Google Shape;375;p21">
              <a:extLst>
                <a:ext uri="{FF2B5EF4-FFF2-40B4-BE49-F238E27FC236}">
                  <a16:creationId xmlns:a16="http://schemas.microsoft.com/office/drawing/2014/main" id="{F2D3A4CD-825A-7077-E015-C252AA488CE6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376;p21">
              <a:extLst>
                <a:ext uri="{FF2B5EF4-FFF2-40B4-BE49-F238E27FC236}">
                  <a16:creationId xmlns:a16="http://schemas.microsoft.com/office/drawing/2014/main" id="{76C298ED-6555-3497-62EF-9CC94452F728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377;p21">
              <a:extLst>
                <a:ext uri="{FF2B5EF4-FFF2-40B4-BE49-F238E27FC236}">
                  <a16:creationId xmlns:a16="http://schemas.microsoft.com/office/drawing/2014/main" id="{7C1B7543-5506-DA57-E90C-65AD5FF82E38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378;p21">
              <a:extLst>
                <a:ext uri="{FF2B5EF4-FFF2-40B4-BE49-F238E27FC236}">
                  <a16:creationId xmlns:a16="http://schemas.microsoft.com/office/drawing/2014/main" id="{ECFE2495-237A-72BA-778A-D077610E2616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379;p21">
              <a:extLst>
                <a:ext uri="{FF2B5EF4-FFF2-40B4-BE49-F238E27FC236}">
                  <a16:creationId xmlns:a16="http://schemas.microsoft.com/office/drawing/2014/main" id="{D7016372-4C11-F230-5386-D34703F52AE3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3" name="Google Shape;380;p21">
              <a:extLst>
                <a:ext uri="{FF2B5EF4-FFF2-40B4-BE49-F238E27FC236}">
                  <a16:creationId xmlns:a16="http://schemas.microsoft.com/office/drawing/2014/main" id="{BF43EC70-78E0-1F05-8C81-A0E2F9D24F7C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24" name="Google Shape;381;p21">
                <a:extLst>
                  <a:ext uri="{FF2B5EF4-FFF2-40B4-BE49-F238E27FC236}">
                    <a16:creationId xmlns:a16="http://schemas.microsoft.com/office/drawing/2014/main" id="{ED2A4A58-06FD-A1C5-E70E-B4F226F4CC93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382;p21">
                <a:extLst>
                  <a:ext uri="{FF2B5EF4-FFF2-40B4-BE49-F238E27FC236}">
                    <a16:creationId xmlns:a16="http://schemas.microsoft.com/office/drawing/2014/main" id="{A0D2A4E0-D230-1AA3-4BA4-7E360F4EA0AE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383;p21">
                <a:extLst>
                  <a:ext uri="{FF2B5EF4-FFF2-40B4-BE49-F238E27FC236}">
                    <a16:creationId xmlns:a16="http://schemas.microsoft.com/office/drawing/2014/main" id="{62B52FEA-27E6-476C-1C68-BEEDB0D6D132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384;p21">
                <a:extLst>
                  <a:ext uri="{FF2B5EF4-FFF2-40B4-BE49-F238E27FC236}">
                    <a16:creationId xmlns:a16="http://schemas.microsoft.com/office/drawing/2014/main" id="{8249820F-A2D2-9CC9-DF90-D896D8CBE337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385;p21">
                <a:extLst>
                  <a:ext uri="{FF2B5EF4-FFF2-40B4-BE49-F238E27FC236}">
                    <a16:creationId xmlns:a16="http://schemas.microsoft.com/office/drawing/2014/main" id="{DC0013C7-B221-F4E9-BEE6-1BFC15D02D2B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9" name="Google Shape;386;p21">
            <a:extLst>
              <a:ext uri="{FF2B5EF4-FFF2-40B4-BE49-F238E27FC236}">
                <a16:creationId xmlns:a16="http://schemas.microsoft.com/office/drawing/2014/main" id="{58303D4F-C892-20E6-9310-A798EA871929}"/>
              </a:ext>
            </a:extLst>
          </p:cNvPr>
          <p:cNvGrpSpPr/>
          <p:nvPr/>
        </p:nvGrpSpPr>
        <p:grpSpPr>
          <a:xfrm>
            <a:off x="5921497" y="3726467"/>
            <a:ext cx="517906" cy="419823"/>
            <a:chOff x="5220616" y="2791061"/>
            <a:chExt cx="373185" cy="302466"/>
          </a:xfrm>
          <a:solidFill>
            <a:srgbClr val="CEE080"/>
          </a:solidFill>
        </p:grpSpPr>
        <p:sp>
          <p:nvSpPr>
            <p:cNvPr id="30" name="Google Shape;387;p21">
              <a:extLst>
                <a:ext uri="{FF2B5EF4-FFF2-40B4-BE49-F238E27FC236}">
                  <a16:creationId xmlns:a16="http://schemas.microsoft.com/office/drawing/2014/main" id="{B1458266-37D8-2AD1-8B46-733D36BD676D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88;p21">
              <a:extLst>
                <a:ext uri="{FF2B5EF4-FFF2-40B4-BE49-F238E27FC236}">
                  <a16:creationId xmlns:a16="http://schemas.microsoft.com/office/drawing/2014/main" id="{27568751-DAC3-7F66-492E-13D2D9DEF2F8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89;p21">
              <a:extLst>
                <a:ext uri="{FF2B5EF4-FFF2-40B4-BE49-F238E27FC236}">
                  <a16:creationId xmlns:a16="http://schemas.microsoft.com/office/drawing/2014/main" id="{95AC277D-2AC0-B6DC-B02B-E9CB8365002B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90;p21">
              <a:extLst>
                <a:ext uri="{FF2B5EF4-FFF2-40B4-BE49-F238E27FC236}">
                  <a16:creationId xmlns:a16="http://schemas.microsoft.com/office/drawing/2014/main" id="{AA3C4EDC-8A83-3B58-9B0C-6AA21F09678F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91;p21">
              <a:extLst>
                <a:ext uri="{FF2B5EF4-FFF2-40B4-BE49-F238E27FC236}">
                  <a16:creationId xmlns:a16="http://schemas.microsoft.com/office/drawing/2014/main" id="{5BE9A297-6C27-02C6-B532-613806BD1C43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92;p21">
              <a:extLst>
                <a:ext uri="{FF2B5EF4-FFF2-40B4-BE49-F238E27FC236}">
                  <a16:creationId xmlns:a16="http://schemas.microsoft.com/office/drawing/2014/main" id="{3B5E1A89-8411-978D-EA08-470C2F054EE6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93;p21">
              <a:extLst>
                <a:ext uri="{FF2B5EF4-FFF2-40B4-BE49-F238E27FC236}">
                  <a16:creationId xmlns:a16="http://schemas.microsoft.com/office/drawing/2014/main" id="{BA78F36A-E0E9-2B70-4C8A-3F191D65CA90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94;p21">
              <a:extLst>
                <a:ext uri="{FF2B5EF4-FFF2-40B4-BE49-F238E27FC236}">
                  <a16:creationId xmlns:a16="http://schemas.microsoft.com/office/drawing/2014/main" id="{8A5033F7-80A4-1A15-960E-7C69E2273ACA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95;p21">
              <a:extLst>
                <a:ext uri="{FF2B5EF4-FFF2-40B4-BE49-F238E27FC236}">
                  <a16:creationId xmlns:a16="http://schemas.microsoft.com/office/drawing/2014/main" id="{2F1F207F-C6F4-0B2B-7652-A98F97629A00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6;p21">
              <a:extLst>
                <a:ext uri="{FF2B5EF4-FFF2-40B4-BE49-F238E27FC236}">
                  <a16:creationId xmlns:a16="http://schemas.microsoft.com/office/drawing/2014/main" id="{E07031BB-B7D1-76EC-424D-999C693BAD71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397;p21">
              <a:extLst>
                <a:ext uri="{FF2B5EF4-FFF2-40B4-BE49-F238E27FC236}">
                  <a16:creationId xmlns:a16="http://schemas.microsoft.com/office/drawing/2014/main" id="{51CB7DEF-A570-2BBB-23C5-B14AE1C7B70D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398;p21">
              <a:extLst>
                <a:ext uri="{FF2B5EF4-FFF2-40B4-BE49-F238E27FC236}">
                  <a16:creationId xmlns:a16="http://schemas.microsoft.com/office/drawing/2014/main" id="{CF75B5D2-49FB-ED72-C02B-3C2A7F51732C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399;p21">
              <a:extLst>
                <a:ext uri="{FF2B5EF4-FFF2-40B4-BE49-F238E27FC236}">
                  <a16:creationId xmlns:a16="http://schemas.microsoft.com/office/drawing/2014/main" id="{5EDE24B7-8058-F639-749E-D85B213EE2E1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00;p21">
              <a:extLst>
                <a:ext uri="{FF2B5EF4-FFF2-40B4-BE49-F238E27FC236}">
                  <a16:creationId xmlns:a16="http://schemas.microsoft.com/office/drawing/2014/main" id="{05793FB6-2DB6-CC2B-72F7-FB61E8E3545A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01;p21">
              <a:extLst>
                <a:ext uri="{FF2B5EF4-FFF2-40B4-BE49-F238E27FC236}">
                  <a16:creationId xmlns:a16="http://schemas.microsoft.com/office/drawing/2014/main" id="{0E1F77A4-3ABD-D060-C96D-01BA735904C7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02;p21">
              <a:extLst>
                <a:ext uri="{FF2B5EF4-FFF2-40B4-BE49-F238E27FC236}">
                  <a16:creationId xmlns:a16="http://schemas.microsoft.com/office/drawing/2014/main" id="{E8CF32DE-CCF2-5953-923A-EDACFA8523DD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03;p21">
              <a:extLst>
                <a:ext uri="{FF2B5EF4-FFF2-40B4-BE49-F238E27FC236}">
                  <a16:creationId xmlns:a16="http://schemas.microsoft.com/office/drawing/2014/main" id="{1FD23E61-000C-9229-F949-D1535A2AA790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04;p21">
              <a:extLst>
                <a:ext uri="{FF2B5EF4-FFF2-40B4-BE49-F238E27FC236}">
                  <a16:creationId xmlns:a16="http://schemas.microsoft.com/office/drawing/2014/main" id="{D2E6C97C-43AE-2994-7B8F-F95004BA16B9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8" name="Google Shape;405;p21">
            <a:extLst>
              <a:ext uri="{FF2B5EF4-FFF2-40B4-BE49-F238E27FC236}">
                <a16:creationId xmlns:a16="http://schemas.microsoft.com/office/drawing/2014/main" id="{9749C304-5765-3081-F13F-19795E8506C4}"/>
              </a:ext>
            </a:extLst>
          </p:cNvPr>
          <p:cNvGrpSpPr/>
          <p:nvPr/>
        </p:nvGrpSpPr>
        <p:grpSpPr>
          <a:xfrm>
            <a:off x="7261182" y="2620646"/>
            <a:ext cx="1792510" cy="3460785"/>
            <a:chOff x="4628044" y="1300654"/>
            <a:chExt cx="1846807" cy="3124109"/>
          </a:xfrm>
        </p:grpSpPr>
        <p:sp>
          <p:nvSpPr>
            <p:cNvPr id="49" name="Google Shape;406;p21">
              <a:extLst>
                <a:ext uri="{FF2B5EF4-FFF2-40B4-BE49-F238E27FC236}">
                  <a16:creationId xmlns:a16="http://schemas.microsoft.com/office/drawing/2014/main" id="{2B0E633E-8968-14C1-9741-8188F541A880}"/>
                </a:ext>
              </a:extLst>
            </p:cNvPr>
            <p:cNvSpPr/>
            <p:nvPr/>
          </p:nvSpPr>
          <p:spPr>
            <a:xfrm rot="10800000" flipH="1">
              <a:off x="4628044" y="2015463"/>
              <a:ext cx="1846800" cy="2409300"/>
            </a:xfrm>
            <a:prstGeom prst="round2SameRect">
              <a:avLst>
                <a:gd name="adj1" fmla="val 5396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0" name="Google Shape;407;p21">
              <a:extLst>
                <a:ext uri="{FF2B5EF4-FFF2-40B4-BE49-F238E27FC236}">
                  <a16:creationId xmlns:a16="http://schemas.microsoft.com/office/drawing/2014/main" id="{1FD3716F-4264-BC25-5015-D7F371F0D9EF}"/>
                </a:ext>
              </a:extLst>
            </p:cNvPr>
            <p:cNvSpPr txBox="1"/>
            <p:nvPr/>
          </p:nvSpPr>
          <p:spPr>
            <a:xfrm>
              <a:off x="4710393" y="2950764"/>
              <a:ext cx="1682098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rgbClr val="7030A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1700" dirty="0">
                <a:solidFill>
                  <a:srgbClr val="7030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" name="Google Shape;408;p21">
              <a:extLst>
                <a:ext uri="{FF2B5EF4-FFF2-40B4-BE49-F238E27FC236}">
                  <a16:creationId xmlns:a16="http://schemas.microsoft.com/office/drawing/2014/main" id="{AC9F1640-2201-E68C-B7AB-9E97CD637CF8}"/>
                </a:ext>
              </a:extLst>
            </p:cNvPr>
            <p:cNvSpPr txBox="1"/>
            <p:nvPr/>
          </p:nvSpPr>
          <p:spPr>
            <a:xfrm>
              <a:off x="5021431" y="3321373"/>
              <a:ext cx="1371061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682 Seniors served monthly</a:t>
              </a:r>
            </a:p>
            <a:p>
              <a:r>
                <a:rPr lang="en-US" sz="105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increased in 2024</a:t>
              </a:r>
            </a:p>
            <a:p>
              <a:endParaRPr lang="en-US" sz="105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en-US" sz="105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</a:t>
              </a:r>
              <a:r>
                <a:rPr lang="en-US" sz="105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ewer Seniors are skipping meals </a:t>
              </a:r>
              <a:endParaRPr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</p:txBody>
        </p:sp>
        <p:sp>
          <p:nvSpPr>
            <p:cNvPr id="52" name="Google Shape;409;p21">
              <a:extLst>
                <a:ext uri="{FF2B5EF4-FFF2-40B4-BE49-F238E27FC236}">
                  <a16:creationId xmlns:a16="http://schemas.microsoft.com/office/drawing/2014/main" id="{CAB8F556-A35D-3E75-DCE7-9123094D146F}"/>
                </a:ext>
              </a:extLst>
            </p:cNvPr>
            <p:cNvSpPr/>
            <p:nvPr/>
          </p:nvSpPr>
          <p:spPr>
            <a:xfrm>
              <a:off x="4628051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sz="1600" b="1" dirty="0">
                  <a:solidFill>
                    <a:schemeClr val="bg1"/>
                  </a:solidFill>
                </a:rPr>
                <a:t>Golden Groceries</a:t>
              </a:r>
            </a:p>
          </p:txBody>
        </p:sp>
      </p:grpSp>
      <p:grpSp>
        <p:nvGrpSpPr>
          <p:cNvPr id="53" name="Google Shape;415;p21">
            <a:extLst>
              <a:ext uri="{FF2B5EF4-FFF2-40B4-BE49-F238E27FC236}">
                <a16:creationId xmlns:a16="http://schemas.microsoft.com/office/drawing/2014/main" id="{F6A55F4B-8713-D3DF-E26B-01B71D0C5384}"/>
              </a:ext>
            </a:extLst>
          </p:cNvPr>
          <p:cNvGrpSpPr/>
          <p:nvPr/>
        </p:nvGrpSpPr>
        <p:grpSpPr>
          <a:xfrm>
            <a:off x="3307213" y="2620646"/>
            <a:ext cx="1792506" cy="3460782"/>
            <a:chOff x="710273" y="1300654"/>
            <a:chExt cx="1846802" cy="3124109"/>
          </a:xfrm>
        </p:grpSpPr>
        <p:sp>
          <p:nvSpPr>
            <p:cNvPr id="54" name="Google Shape;416;p21">
              <a:extLst>
                <a:ext uri="{FF2B5EF4-FFF2-40B4-BE49-F238E27FC236}">
                  <a16:creationId xmlns:a16="http://schemas.microsoft.com/office/drawing/2014/main" id="{23D77C52-C285-F613-0FB3-07C07E0E6601}"/>
                </a:ext>
              </a:extLst>
            </p:cNvPr>
            <p:cNvSpPr/>
            <p:nvPr/>
          </p:nvSpPr>
          <p:spPr>
            <a:xfrm rot="10800000" flipH="1">
              <a:off x="710275" y="2015463"/>
              <a:ext cx="1846800" cy="2409300"/>
            </a:xfrm>
            <a:prstGeom prst="round2SameRect">
              <a:avLst>
                <a:gd name="adj1" fmla="val 5874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5" name="Google Shape;417;p21">
              <a:extLst>
                <a:ext uri="{FF2B5EF4-FFF2-40B4-BE49-F238E27FC236}">
                  <a16:creationId xmlns:a16="http://schemas.microsoft.com/office/drawing/2014/main" id="{2372321D-ED8D-F30B-16FF-02A6D014373B}"/>
                </a:ext>
              </a:extLst>
            </p:cNvPr>
            <p:cNvSpPr txBox="1"/>
            <p:nvPr/>
          </p:nvSpPr>
          <p:spPr>
            <a:xfrm>
              <a:off x="792625" y="2950763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" name="Google Shape;418;p21">
              <a:extLst>
                <a:ext uri="{FF2B5EF4-FFF2-40B4-BE49-F238E27FC236}">
                  <a16:creationId xmlns:a16="http://schemas.microsoft.com/office/drawing/2014/main" id="{C7BE9645-5E18-A1ED-5A54-F1E34FA48DD9}"/>
                </a:ext>
              </a:extLst>
            </p:cNvPr>
            <p:cNvSpPr txBox="1"/>
            <p:nvPr/>
          </p:nvSpPr>
          <p:spPr>
            <a:xfrm>
              <a:off x="1009058" y="3344035"/>
              <a:ext cx="1465666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 Financial Literacy Classes Provided</a:t>
              </a:r>
            </a:p>
            <a:p>
              <a:endParaRPr lang="en-US" sz="105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en-US" sz="105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83 Community Members Reached</a:t>
              </a:r>
              <a:r>
                <a:rPr lang="en-US" sz="105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</a:p>
            <a:p>
              <a:pPr algn="ctr"/>
              <a:endParaRPr lang="en-US"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419;p21">
              <a:extLst>
                <a:ext uri="{FF2B5EF4-FFF2-40B4-BE49-F238E27FC236}">
                  <a16:creationId xmlns:a16="http://schemas.microsoft.com/office/drawing/2014/main" id="{F2669479-D788-9D03-DDDA-0F31D7C10035}"/>
                </a:ext>
              </a:extLst>
            </p:cNvPr>
            <p:cNvSpPr/>
            <p:nvPr/>
          </p:nvSpPr>
          <p:spPr>
            <a:xfrm>
              <a:off x="710273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s-ES" sz="1400" b="1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Un Plan Financiero para Abrir Puertas </a:t>
              </a:r>
              <a:endParaRPr lang="en-US" sz="1400" b="1" dirty="0"/>
            </a:p>
          </p:txBody>
        </p:sp>
      </p:grpSp>
      <p:grpSp>
        <p:nvGrpSpPr>
          <p:cNvPr id="58" name="Google Shape;420;p21">
            <a:extLst>
              <a:ext uri="{FF2B5EF4-FFF2-40B4-BE49-F238E27FC236}">
                <a16:creationId xmlns:a16="http://schemas.microsoft.com/office/drawing/2014/main" id="{9744CD58-10A4-034C-1A17-5D76FF16A090}"/>
              </a:ext>
            </a:extLst>
          </p:cNvPr>
          <p:cNvGrpSpPr/>
          <p:nvPr/>
        </p:nvGrpSpPr>
        <p:grpSpPr>
          <a:xfrm>
            <a:off x="5284188" y="2620646"/>
            <a:ext cx="1792513" cy="3460783"/>
            <a:chOff x="2669153" y="1300654"/>
            <a:chExt cx="1846809" cy="3124109"/>
          </a:xfrm>
        </p:grpSpPr>
        <p:sp>
          <p:nvSpPr>
            <p:cNvPr id="59" name="Google Shape;421;p21">
              <a:extLst>
                <a:ext uri="{FF2B5EF4-FFF2-40B4-BE49-F238E27FC236}">
                  <a16:creationId xmlns:a16="http://schemas.microsoft.com/office/drawing/2014/main" id="{78B2DE18-6E81-119C-3D34-DD7EC9B6FF55}"/>
                </a:ext>
              </a:extLst>
            </p:cNvPr>
            <p:cNvSpPr/>
            <p:nvPr/>
          </p:nvSpPr>
          <p:spPr>
            <a:xfrm rot="10800000" flipH="1">
              <a:off x="2669162" y="2015463"/>
              <a:ext cx="1846800" cy="2409300"/>
            </a:xfrm>
            <a:prstGeom prst="round2SameRect">
              <a:avLst>
                <a:gd name="adj1" fmla="val 6301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0" name="Google Shape;422;p21">
              <a:extLst>
                <a:ext uri="{FF2B5EF4-FFF2-40B4-BE49-F238E27FC236}">
                  <a16:creationId xmlns:a16="http://schemas.microsoft.com/office/drawing/2014/main" id="{E66846CF-9C63-085F-9003-497287CFBC28}"/>
                </a:ext>
              </a:extLst>
            </p:cNvPr>
            <p:cNvSpPr txBox="1"/>
            <p:nvPr/>
          </p:nvSpPr>
          <p:spPr>
            <a:xfrm>
              <a:off x="2751512" y="2950764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rgbClr val="CEE08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1700" dirty="0">
                <a:solidFill>
                  <a:srgbClr val="CEE0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" name="Google Shape;423;p21">
              <a:extLst>
                <a:ext uri="{FF2B5EF4-FFF2-40B4-BE49-F238E27FC236}">
                  <a16:creationId xmlns:a16="http://schemas.microsoft.com/office/drawing/2014/main" id="{27BD9B43-8E6E-BB38-F428-3ED89FBFD4B6}"/>
                </a:ext>
              </a:extLst>
            </p:cNvPr>
            <p:cNvSpPr txBox="1"/>
            <p:nvPr/>
          </p:nvSpPr>
          <p:spPr>
            <a:xfrm>
              <a:off x="2950247" y="3321374"/>
              <a:ext cx="1545080" cy="1049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Developed process for document translation</a:t>
              </a:r>
            </a:p>
            <a:p>
              <a:pPr algn="ctr"/>
              <a:endPara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  <a:p>
              <a:r>
                <a:rPr lang="en-US" sz="10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Improving service delivery through Wordly.ai and Language Line </a:t>
              </a:r>
            </a:p>
          </p:txBody>
        </p:sp>
        <p:sp>
          <p:nvSpPr>
            <p:cNvPr id="62" name="Google Shape;424;p21">
              <a:extLst>
                <a:ext uri="{FF2B5EF4-FFF2-40B4-BE49-F238E27FC236}">
                  <a16:creationId xmlns:a16="http://schemas.microsoft.com/office/drawing/2014/main" id="{B92B5682-81B0-B5D1-C68F-D4856C7C8F0C}"/>
                </a:ext>
              </a:extLst>
            </p:cNvPr>
            <p:cNvSpPr/>
            <p:nvPr/>
          </p:nvSpPr>
          <p:spPr>
            <a:xfrm>
              <a:off x="2669153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EE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600" b="1" dirty="0">
                  <a:solidFill>
                    <a:schemeClr val="lt1"/>
                  </a:solidFill>
                  <a:latin typeface="Fira Sans Extra Condensed Medium"/>
                  <a:sym typeface="Fira Sans Extra Condensed Medium"/>
                </a:rPr>
                <a:t>Language Access</a:t>
              </a:r>
              <a:endParaRPr sz="1600" b="1" dirty="0"/>
            </a:p>
          </p:txBody>
        </p:sp>
      </p:grpSp>
      <p:sp>
        <p:nvSpPr>
          <p:cNvPr id="68" name="Text Placeholder 1">
            <a:extLst>
              <a:ext uri="{FF2B5EF4-FFF2-40B4-BE49-F238E27FC236}">
                <a16:creationId xmlns:a16="http://schemas.microsoft.com/office/drawing/2014/main" id="{E5007A92-305E-E23D-D5AC-4960928EBF2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06586" y="2079198"/>
            <a:ext cx="6855152" cy="358432"/>
          </a:xfrm>
        </p:spPr>
        <p:txBody>
          <a:bodyPr/>
          <a:lstStyle/>
          <a:p>
            <a:r>
              <a:rPr lang="en-US" dirty="0"/>
              <a:t>Priority Area: Social Determinants of Health</a:t>
            </a:r>
          </a:p>
        </p:txBody>
      </p:sp>
      <p:pic>
        <p:nvPicPr>
          <p:cNvPr id="2" name="Picture 1" descr="Icon&#10;&#10;AI-generated content may be incorrect.">
            <a:extLst>
              <a:ext uri="{FF2B5EF4-FFF2-40B4-BE49-F238E27FC236}">
                <a16:creationId xmlns:a16="http://schemas.microsoft.com/office/drawing/2014/main" id="{E21B1839-C489-EF79-DB5D-F1D078212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31047" y="4881350"/>
            <a:ext cx="186055" cy="182880"/>
          </a:xfrm>
          <a:prstGeom prst="rect">
            <a:avLst/>
          </a:prstGeom>
        </p:spPr>
      </p:pic>
      <p:pic>
        <p:nvPicPr>
          <p:cNvPr id="3" name="Picture 2" descr="Icon&#10;&#10;AI-generated content may be incorrect.">
            <a:extLst>
              <a:ext uri="{FF2B5EF4-FFF2-40B4-BE49-F238E27FC236}">
                <a16:creationId xmlns:a16="http://schemas.microsoft.com/office/drawing/2014/main" id="{DF8ECD9A-4772-73E9-FAA9-8FB9702FE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31046" y="5307955"/>
            <a:ext cx="186055" cy="182880"/>
          </a:xfrm>
          <a:prstGeom prst="rect">
            <a:avLst/>
          </a:prstGeom>
        </p:spPr>
      </p:pic>
      <p:pic>
        <p:nvPicPr>
          <p:cNvPr id="6" name="Picture 5" descr="Icon&#10;&#10;AI-generated content may be incorrect.">
            <a:extLst>
              <a:ext uri="{FF2B5EF4-FFF2-40B4-BE49-F238E27FC236}">
                <a16:creationId xmlns:a16="http://schemas.microsoft.com/office/drawing/2014/main" id="{88009EC6-221B-33BA-25EC-7B2F8505F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11159" y="4981076"/>
            <a:ext cx="186055" cy="182880"/>
          </a:xfrm>
          <a:prstGeom prst="rect">
            <a:avLst/>
          </a:prstGeom>
        </p:spPr>
      </p:pic>
      <p:pic>
        <p:nvPicPr>
          <p:cNvPr id="69" name="Picture 68" descr="Icon&#10;&#10;AI-generated content may be incorrect.">
            <a:extLst>
              <a:ext uri="{FF2B5EF4-FFF2-40B4-BE49-F238E27FC236}">
                <a16:creationId xmlns:a16="http://schemas.microsoft.com/office/drawing/2014/main" id="{F8948BDB-E668-D386-6145-CABA0D0CC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11158" y="5490835"/>
            <a:ext cx="186055" cy="182880"/>
          </a:xfrm>
          <a:prstGeom prst="rect">
            <a:avLst/>
          </a:prstGeom>
        </p:spPr>
      </p:pic>
      <p:pic>
        <p:nvPicPr>
          <p:cNvPr id="70" name="Picture 69" descr="Icon&#10;&#10;AI-generated content may be incorrect.">
            <a:extLst>
              <a:ext uri="{FF2B5EF4-FFF2-40B4-BE49-F238E27FC236}">
                <a16:creationId xmlns:a16="http://schemas.microsoft.com/office/drawing/2014/main" id="{2BC7BEE7-FB5A-52A0-EDF0-D8C04C816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56948" y="4942310"/>
            <a:ext cx="186055" cy="182880"/>
          </a:xfrm>
          <a:prstGeom prst="rect">
            <a:avLst/>
          </a:prstGeom>
        </p:spPr>
      </p:pic>
      <p:pic>
        <p:nvPicPr>
          <p:cNvPr id="72" name="Graphic 11" descr="Recycle with solid fill">
            <a:extLst>
              <a:ext uri="{FF2B5EF4-FFF2-40B4-BE49-F238E27FC236}">
                <a16:creationId xmlns:a16="http://schemas.microsoft.com/office/drawing/2014/main" id="{F08F3843-0B1C-8BB7-BA6D-9DA9F87E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0123" y="5554860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6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07FCF-DBFE-C1E8-8BAC-2967BBEBE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59A54E-4C84-C140-9F90-F0D13162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699" y="1470600"/>
            <a:ext cx="10286859" cy="658605"/>
          </a:xfrm>
        </p:spPr>
        <p:txBody>
          <a:bodyPr>
            <a:noAutofit/>
          </a:bodyPr>
          <a:lstStyle/>
          <a:p>
            <a:r>
              <a:rPr lang="en-US" sz="3200" dirty="0"/>
              <a:t>Improving Community Health Through Partnerships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60669-2244-A6AF-B550-223D739E05D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oogle Shape;374;p21">
            <a:extLst>
              <a:ext uri="{FF2B5EF4-FFF2-40B4-BE49-F238E27FC236}">
                <a16:creationId xmlns:a16="http://schemas.microsoft.com/office/drawing/2014/main" id="{D08A5A1F-F71D-B65F-B263-3209D5A20945}"/>
              </a:ext>
            </a:extLst>
          </p:cNvPr>
          <p:cNvGrpSpPr/>
          <p:nvPr/>
        </p:nvGrpSpPr>
        <p:grpSpPr>
          <a:xfrm>
            <a:off x="4983479" y="3794421"/>
            <a:ext cx="504696" cy="439177"/>
            <a:chOff x="3716358" y="1544655"/>
            <a:chExt cx="361971" cy="314958"/>
          </a:xfrm>
        </p:grpSpPr>
        <p:sp>
          <p:nvSpPr>
            <p:cNvPr id="18" name="Google Shape;375;p21">
              <a:extLst>
                <a:ext uri="{FF2B5EF4-FFF2-40B4-BE49-F238E27FC236}">
                  <a16:creationId xmlns:a16="http://schemas.microsoft.com/office/drawing/2014/main" id="{9C18BF4A-29DE-376C-1DE2-39EB56B172AF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376;p21">
              <a:extLst>
                <a:ext uri="{FF2B5EF4-FFF2-40B4-BE49-F238E27FC236}">
                  <a16:creationId xmlns:a16="http://schemas.microsoft.com/office/drawing/2014/main" id="{F11A6282-A43A-8772-050D-C43E6501DF70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377;p21">
              <a:extLst>
                <a:ext uri="{FF2B5EF4-FFF2-40B4-BE49-F238E27FC236}">
                  <a16:creationId xmlns:a16="http://schemas.microsoft.com/office/drawing/2014/main" id="{48B9467D-06EB-BFD4-0A48-E27ADAC55292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378;p21">
              <a:extLst>
                <a:ext uri="{FF2B5EF4-FFF2-40B4-BE49-F238E27FC236}">
                  <a16:creationId xmlns:a16="http://schemas.microsoft.com/office/drawing/2014/main" id="{C7407AB5-43BA-3FDE-7A5F-CE5F48A10B81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379;p21">
              <a:extLst>
                <a:ext uri="{FF2B5EF4-FFF2-40B4-BE49-F238E27FC236}">
                  <a16:creationId xmlns:a16="http://schemas.microsoft.com/office/drawing/2014/main" id="{32CBD45C-C2BC-81A8-D89F-1E0C53799B33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3" name="Google Shape;380;p21">
              <a:extLst>
                <a:ext uri="{FF2B5EF4-FFF2-40B4-BE49-F238E27FC236}">
                  <a16:creationId xmlns:a16="http://schemas.microsoft.com/office/drawing/2014/main" id="{0B9965E5-1B34-7572-1836-02CADC6BBE9C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24" name="Google Shape;381;p21">
                <a:extLst>
                  <a:ext uri="{FF2B5EF4-FFF2-40B4-BE49-F238E27FC236}">
                    <a16:creationId xmlns:a16="http://schemas.microsoft.com/office/drawing/2014/main" id="{FFBA348C-CF92-FEFD-27B0-A95C574B9893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382;p21">
                <a:extLst>
                  <a:ext uri="{FF2B5EF4-FFF2-40B4-BE49-F238E27FC236}">
                    <a16:creationId xmlns:a16="http://schemas.microsoft.com/office/drawing/2014/main" id="{7F9116FD-1111-F0FF-803B-69A409C69A74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383;p21">
                <a:extLst>
                  <a:ext uri="{FF2B5EF4-FFF2-40B4-BE49-F238E27FC236}">
                    <a16:creationId xmlns:a16="http://schemas.microsoft.com/office/drawing/2014/main" id="{AF0E8968-4677-8F3F-AB86-59A815FE06FC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384;p21">
                <a:extLst>
                  <a:ext uri="{FF2B5EF4-FFF2-40B4-BE49-F238E27FC236}">
                    <a16:creationId xmlns:a16="http://schemas.microsoft.com/office/drawing/2014/main" id="{91123746-8F0B-B94E-8F1C-F150BEADBEB1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385;p21">
                <a:extLst>
                  <a:ext uri="{FF2B5EF4-FFF2-40B4-BE49-F238E27FC236}">
                    <a16:creationId xmlns:a16="http://schemas.microsoft.com/office/drawing/2014/main" id="{F43E6DBE-3E63-9D1C-D56F-4AC14F304F60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9" name="Google Shape;386;p21">
            <a:extLst>
              <a:ext uri="{FF2B5EF4-FFF2-40B4-BE49-F238E27FC236}">
                <a16:creationId xmlns:a16="http://schemas.microsoft.com/office/drawing/2014/main" id="{A0E764C0-F9D9-F16D-0CD2-692A23DCCD5B}"/>
              </a:ext>
            </a:extLst>
          </p:cNvPr>
          <p:cNvGrpSpPr/>
          <p:nvPr/>
        </p:nvGrpSpPr>
        <p:grpSpPr>
          <a:xfrm>
            <a:off x="6953857" y="3804101"/>
            <a:ext cx="517906" cy="419823"/>
            <a:chOff x="5220616" y="2791061"/>
            <a:chExt cx="373185" cy="302466"/>
          </a:xfrm>
          <a:solidFill>
            <a:srgbClr val="CEE080"/>
          </a:solidFill>
        </p:grpSpPr>
        <p:sp>
          <p:nvSpPr>
            <p:cNvPr id="30" name="Google Shape;387;p21">
              <a:extLst>
                <a:ext uri="{FF2B5EF4-FFF2-40B4-BE49-F238E27FC236}">
                  <a16:creationId xmlns:a16="http://schemas.microsoft.com/office/drawing/2014/main" id="{013624DE-43D3-12FD-B9C7-9EC201D70143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88;p21">
              <a:extLst>
                <a:ext uri="{FF2B5EF4-FFF2-40B4-BE49-F238E27FC236}">
                  <a16:creationId xmlns:a16="http://schemas.microsoft.com/office/drawing/2014/main" id="{2584ED71-EC21-8621-48BC-BD4E5DA8DF8B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89;p21">
              <a:extLst>
                <a:ext uri="{FF2B5EF4-FFF2-40B4-BE49-F238E27FC236}">
                  <a16:creationId xmlns:a16="http://schemas.microsoft.com/office/drawing/2014/main" id="{368214FD-9D87-513A-5499-C8B1EDEEFD9E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90;p21">
              <a:extLst>
                <a:ext uri="{FF2B5EF4-FFF2-40B4-BE49-F238E27FC236}">
                  <a16:creationId xmlns:a16="http://schemas.microsoft.com/office/drawing/2014/main" id="{EE460456-50E8-9D12-114B-EBDDD84A4633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91;p21">
              <a:extLst>
                <a:ext uri="{FF2B5EF4-FFF2-40B4-BE49-F238E27FC236}">
                  <a16:creationId xmlns:a16="http://schemas.microsoft.com/office/drawing/2014/main" id="{F1FB1A1C-34F7-AC10-B03C-3268E00B123D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92;p21">
              <a:extLst>
                <a:ext uri="{FF2B5EF4-FFF2-40B4-BE49-F238E27FC236}">
                  <a16:creationId xmlns:a16="http://schemas.microsoft.com/office/drawing/2014/main" id="{46FFC8D7-EC35-0C40-0EF1-33E9B594FB4B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93;p21">
              <a:extLst>
                <a:ext uri="{FF2B5EF4-FFF2-40B4-BE49-F238E27FC236}">
                  <a16:creationId xmlns:a16="http://schemas.microsoft.com/office/drawing/2014/main" id="{C2C9119D-832A-0CB9-16CD-132D5AE26B96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94;p21">
              <a:extLst>
                <a:ext uri="{FF2B5EF4-FFF2-40B4-BE49-F238E27FC236}">
                  <a16:creationId xmlns:a16="http://schemas.microsoft.com/office/drawing/2014/main" id="{BAD05855-229B-EF94-BD8A-44E80FF469E0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95;p21">
              <a:extLst>
                <a:ext uri="{FF2B5EF4-FFF2-40B4-BE49-F238E27FC236}">
                  <a16:creationId xmlns:a16="http://schemas.microsoft.com/office/drawing/2014/main" id="{6B0138B2-A1AA-AB5C-AB32-7D42ECBCDE57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6;p21">
              <a:extLst>
                <a:ext uri="{FF2B5EF4-FFF2-40B4-BE49-F238E27FC236}">
                  <a16:creationId xmlns:a16="http://schemas.microsoft.com/office/drawing/2014/main" id="{2FF21BAE-A677-B95F-FB37-495CA6D9DB86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397;p21">
              <a:extLst>
                <a:ext uri="{FF2B5EF4-FFF2-40B4-BE49-F238E27FC236}">
                  <a16:creationId xmlns:a16="http://schemas.microsoft.com/office/drawing/2014/main" id="{14B557DD-4B4B-ED3F-1D7A-E0416263A151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398;p21">
              <a:extLst>
                <a:ext uri="{FF2B5EF4-FFF2-40B4-BE49-F238E27FC236}">
                  <a16:creationId xmlns:a16="http://schemas.microsoft.com/office/drawing/2014/main" id="{0089A5C9-83F1-7F72-A97A-1821F7EA6CF5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399;p21">
              <a:extLst>
                <a:ext uri="{FF2B5EF4-FFF2-40B4-BE49-F238E27FC236}">
                  <a16:creationId xmlns:a16="http://schemas.microsoft.com/office/drawing/2014/main" id="{F2043E77-DD3C-792B-D44E-F84EE91C410D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00;p21">
              <a:extLst>
                <a:ext uri="{FF2B5EF4-FFF2-40B4-BE49-F238E27FC236}">
                  <a16:creationId xmlns:a16="http://schemas.microsoft.com/office/drawing/2014/main" id="{DCDF7AE4-0410-3D38-DD86-4105312BD1ED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01;p21">
              <a:extLst>
                <a:ext uri="{FF2B5EF4-FFF2-40B4-BE49-F238E27FC236}">
                  <a16:creationId xmlns:a16="http://schemas.microsoft.com/office/drawing/2014/main" id="{C099CF33-FA06-8613-FEB3-54224C13486F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02;p21">
              <a:extLst>
                <a:ext uri="{FF2B5EF4-FFF2-40B4-BE49-F238E27FC236}">
                  <a16:creationId xmlns:a16="http://schemas.microsoft.com/office/drawing/2014/main" id="{4C5513D2-3270-FCC5-CE10-4C055F7E978A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03;p21">
              <a:extLst>
                <a:ext uri="{FF2B5EF4-FFF2-40B4-BE49-F238E27FC236}">
                  <a16:creationId xmlns:a16="http://schemas.microsoft.com/office/drawing/2014/main" id="{FA13F303-F7F3-91DB-418E-CBA29038B6AB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04;p21">
              <a:extLst>
                <a:ext uri="{FF2B5EF4-FFF2-40B4-BE49-F238E27FC236}">
                  <a16:creationId xmlns:a16="http://schemas.microsoft.com/office/drawing/2014/main" id="{04F4BC04-EE21-50AE-CB51-547DFC0AE8A5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3" name="Google Shape;415;p21">
            <a:extLst>
              <a:ext uri="{FF2B5EF4-FFF2-40B4-BE49-F238E27FC236}">
                <a16:creationId xmlns:a16="http://schemas.microsoft.com/office/drawing/2014/main" id="{936138FB-6C48-FBBC-DDC0-A58E8588F170}"/>
              </a:ext>
            </a:extLst>
          </p:cNvPr>
          <p:cNvGrpSpPr/>
          <p:nvPr/>
        </p:nvGrpSpPr>
        <p:grpSpPr>
          <a:xfrm>
            <a:off x="4339573" y="2698280"/>
            <a:ext cx="1845792" cy="3460782"/>
            <a:chOff x="710273" y="1300654"/>
            <a:chExt cx="1901702" cy="3124109"/>
          </a:xfrm>
        </p:grpSpPr>
        <p:sp>
          <p:nvSpPr>
            <p:cNvPr id="54" name="Google Shape;416;p21">
              <a:extLst>
                <a:ext uri="{FF2B5EF4-FFF2-40B4-BE49-F238E27FC236}">
                  <a16:creationId xmlns:a16="http://schemas.microsoft.com/office/drawing/2014/main" id="{3CC78DAA-6978-A03C-8A72-BC0FD42D566C}"/>
                </a:ext>
              </a:extLst>
            </p:cNvPr>
            <p:cNvSpPr/>
            <p:nvPr/>
          </p:nvSpPr>
          <p:spPr>
            <a:xfrm rot="10800000" flipH="1">
              <a:off x="710275" y="2015463"/>
              <a:ext cx="1846800" cy="2409300"/>
            </a:xfrm>
            <a:prstGeom prst="round2SameRect">
              <a:avLst>
                <a:gd name="adj1" fmla="val 5874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5" name="Google Shape;417;p21">
              <a:extLst>
                <a:ext uri="{FF2B5EF4-FFF2-40B4-BE49-F238E27FC236}">
                  <a16:creationId xmlns:a16="http://schemas.microsoft.com/office/drawing/2014/main" id="{B46F150F-258E-04FE-2F49-115DCBA61B94}"/>
                </a:ext>
              </a:extLst>
            </p:cNvPr>
            <p:cNvSpPr txBox="1"/>
            <p:nvPr/>
          </p:nvSpPr>
          <p:spPr>
            <a:xfrm>
              <a:off x="792625" y="2950763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" name="Google Shape;418;p21">
              <a:extLst>
                <a:ext uri="{FF2B5EF4-FFF2-40B4-BE49-F238E27FC236}">
                  <a16:creationId xmlns:a16="http://schemas.microsoft.com/office/drawing/2014/main" id="{7C453172-D644-B6E2-F487-EEC2BD376F4F}"/>
                </a:ext>
              </a:extLst>
            </p:cNvPr>
            <p:cNvSpPr txBox="1"/>
            <p:nvPr/>
          </p:nvSpPr>
          <p:spPr>
            <a:xfrm>
              <a:off x="1044661" y="3392487"/>
              <a:ext cx="1567314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sz="1050" dirty="0">
                  <a:latin typeface="Roboto"/>
                  <a:ea typeface="Roboto"/>
                  <a:cs typeface="Roboto"/>
                  <a:sym typeface="Roboto"/>
                </a:rPr>
                <a:t>Over 400 households connected to resources</a:t>
              </a:r>
            </a:p>
            <a:p>
              <a:endParaRPr lang="en-US" sz="1050" dirty="0">
                <a:latin typeface="Roboto"/>
                <a:ea typeface="Roboto"/>
                <a:cs typeface="Roboto"/>
                <a:sym typeface="Roboto"/>
              </a:endParaRPr>
            </a:p>
            <a:p>
              <a:r>
                <a:rPr lang="en-US" sz="1050" dirty="0">
                  <a:latin typeface="Roboto"/>
                  <a:ea typeface="Roboto"/>
                  <a:cs typeface="Roboto"/>
                  <a:sym typeface="Roboto"/>
                </a:rPr>
                <a:t>Expanding partnerships </a:t>
              </a:r>
            </a:p>
          </p:txBody>
        </p:sp>
        <p:sp>
          <p:nvSpPr>
            <p:cNvPr id="57" name="Google Shape;419;p21">
              <a:extLst>
                <a:ext uri="{FF2B5EF4-FFF2-40B4-BE49-F238E27FC236}">
                  <a16:creationId xmlns:a16="http://schemas.microsoft.com/office/drawing/2014/main" id="{28D4B1BB-9E43-DE93-0A48-0158A597B3BF}"/>
                </a:ext>
              </a:extLst>
            </p:cNvPr>
            <p:cNvSpPr/>
            <p:nvPr/>
          </p:nvSpPr>
          <p:spPr>
            <a:xfrm>
              <a:off x="710273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s-ES" sz="1400" b="1" dirty="0" err="1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Family</a:t>
              </a:r>
              <a:r>
                <a:rPr lang="es-ES" sz="1400" b="1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Health </a:t>
              </a:r>
              <a:r>
                <a:rPr lang="es-ES" sz="1400" b="1" dirty="0" err="1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Festivals</a:t>
              </a:r>
              <a:endParaRPr lang="en-US" sz="1400" b="1" dirty="0"/>
            </a:p>
          </p:txBody>
        </p:sp>
      </p:grpSp>
      <p:grpSp>
        <p:nvGrpSpPr>
          <p:cNvPr id="58" name="Google Shape;420;p21">
            <a:extLst>
              <a:ext uri="{FF2B5EF4-FFF2-40B4-BE49-F238E27FC236}">
                <a16:creationId xmlns:a16="http://schemas.microsoft.com/office/drawing/2014/main" id="{8C659440-08F7-051B-EE04-70BD1B3C1FD1}"/>
              </a:ext>
            </a:extLst>
          </p:cNvPr>
          <p:cNvGrpSpPr/>
          <p:nvPr/>
        </p:nvGrpSpPr>
        <p:grpSpPr>
          <a:xfrm>
            <a:off x="6316548" y="2698280"/>
            <a:ext cx="1804795" cy="3460783"/>
            <a:chOff x="2669153" y="1300654"/>
            <a:chExt cx="1859463" cy="3124109"/>
          </a:xfrm>
        </p:grpSpPr>
        <p:sp>
          <p:nvSpPr>
            <p:cNvPr id="59" name="Google Shape;421;p21">
              <a:extLst>
                <a:ext uri="{FF2B5EF4-FFF2-40B4-BE49-F238E27FC236}">
                  <a16:creationId xmlns:a16="http://schemas.microsoft.com/office/drawing/2014/main" id="{40581698-65E3-76C8-5138-51B3BBE652C5}"/>
                </a:ext>
              </a:extLst>
            </p:cNvPr>
            <p:cNvSpPr/>
            <p:nvPr/>
          </p:nvSpPr>
          <p:spPr>
            <a:xfrm rot="10800000" flipH="1">
              <a:off x="2669162" y="2015463"/>
              <a:ext cx="1846800" cy="2409300"/>
            </a:xfrm>
            <a:prstGeom prst="round2SameRect">
              <a:avLst>
                <a:gd name="adj1" fmla="val 6301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0" name="Google Shape;422;p21">
              <a:extLst>
                <a:ext uri="{FF2B5EF4-FFF2-40B4-BE49-F238E27FC236}">
                  <a16:creationId xmlns:a16="http://schemas.microsoft.com/office/drawing/2014/main" id="{7A457AFA-414C-22DF-CBCE-E367046D5605}"/>
                </a:ext>
              </a:extLst>
            </p:cNvPr>
            <p:cNvSpPr txBox="1"/>
            <p:nvPr/>
          </p:nvSpPr>
          <p:spPr>
            <a:xfrm>
              <a:off x="2751512" y="2950764"/>
              <a:ext cx="16821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700" dirty="0">
                  <a:solidFill>
                    <a:srgbClr val="CEE08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1700" dirty="0">
                <a:solidFill>
                  <a:srgbClr val="CEE08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" name="Google Shape;423;p21">
              <a:extLst>
                <a:ext uri="{FF2B5EF4-FFF2-40B4-BE49-F238E27FC236}">
                  <a16:creationId xmlns:a16="http://schemas.microsoft.com/office/drawing/2014/main" id="{92321D73-966E-BE53-3A41-2EC355E0C4B0}"/>
                </a:ext>
              </a:extLst>
            </p:cNvPr>
            <p:cNvSpPr txBox="1"/>
            <p:nvPr/>
          </p:nvSpPr>
          <p:spPr>
            <a:xfrm>
              <a:off x="2967400" y="3392487"/>
              <a:ext cx="1561216" cy="7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r>
                <a:rPr lang="en-US" sz="1100" dirty="0">
                  <a:latin typeface="Roboto"/>
                  <a:ea typeface="Roboto"/>
                  <a:cs typeface="Roboto"/>
                  <a:sym typeface="Roboto"/>
                </a:rPr>
                <a:t>Promoted resources to support the Nevada Health Equity &amp; Loan Assistance (HEAL) Program</a:t>
              </a:r>
            </a:p>
          </p:txBody>
        </p:sp>
        <p:sp>
          <p:nvSpPr>
            <p:cNvPr id="62" name="Google Shape;424;p21">
              <a:extLst>
                <a:ext uri="{FF2B5EF4-FFF2-40B4-BE49-F238E27FC236}">
                  <a16:creationId xmlns:a16="http://schemas.microsoft.com/office/drawing/2014/main" id="{6F1C8643-1CE8-6490-781B-9302D90DA91C}"/>
                </a:ext>
              </a:extLst>
            </p:cNvPr>
            <p:cNvSpPr/>
            <p:nvPr/>
          </p:nvSpPr>
          <p:spPr>
            <a:xfrm>
              <a:off x="2669153" y="1300654"/>
              <a:ext cx="1846800" cy="58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EE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600" b="1" dirty="0">
                  <a:solidFill>
                    <a:schemeClr val="lt1"/>
                  </a:solidFill>
                  <a:latin typeface="Fira Sans Extra Condensed Medium"/>
                  <a:sym typeface="Fira Sans Extra Condensed Medium"/>
                </a:rPr>
                <a:t>AB45 Loan Repayment</a:t>
              </a:r>
              <a:endParaRPr sz="1600" b="1" dirty="0"/>
            </a:p>
          </p:txBody>
        </p:sp>
      </p:grpSp>
      <p:sp>
        <p:nvSpPr>
          <p:cNvPr id="68" name="Text Placeholder 1">
            <a:extLst>
              <a:ext uri="{FF2B5EF4-FFF2-40B4-BE49-F238E27FC236}">
                <a16:creationId xmlns:a16="http://schemas.microsoft.com/office/drawing/2014/main" id="{DF01467B-5907-3ED6-F699-79D8BB14909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06586" y="2079198"/>
            <a:ext cx="6855152" cy="358432"/>
          </a:xfrm>
        </p:spPr>
        <p:txBody>
          <a:bodyPr/>
          <a:lstStyle/>
          <a:p>
            <a:r>
              <a:rPr lang="en-US" dirty="0"/>
              <a:t>Priority Area: Access to Health Care</a:t>
            </a:r>
          </a:p>
        </p:txBody>
      </p:sp>
      <p:pic>
        <p:nvPicPr>
          <p:cNvPr id="2" name="Picture 1" descr="Icon&#10;&#10;AI-generated content may be incorrect.">
            <a:extLst>
              <a:ext uri="{FF2B5EF4-FFF2-40B4-BE49-F238E27FC236}">
                <a16:creationId xmlns:a16="http://schemas.microsoft.com/office/drawing/2014/main" id="{51421555-3495-52E7-8349-727462619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21550" y="5094934"/>
            <a:ext cx="186055" cy="182880"/>
          </a:xfrm>
          <a:prstGeom prst="rect">
            <a:avLst/>
          </a:prstGeom>
        </p:spPr>
      </p:pic>
      <p:pic>
        <p:nvPicPr>
          <p:cNvPr id="3" name="Picture 2" descr="Icon&#10;&#10;AI-generated content may be incorrect.">
            <a:extLst>
              <a:ext uri="{FF2B5EF4-FFF2-40B4-BE49-F238E27FC236}">
                <a16:creationId xmlns:a16="http://schemas.microsoft.com/office/drawing/2014/main" id="{97AB255A-8148-511F-B9CB-71FDC07FF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78075" y="5094934"/>
            <a:ext cx="186055" cy="182880"/>
          </a:xfrm>
          <a:prstGeom prst="rect">
            <a:avLst/>
          </a:prstGeom>
        </p:spPr>
      </p:pic>
      <p:pic>
        <p:nvPicPr>
          <p:cNvPr id="6" name="Graphic 11" descr="Recycle with solid fill">
            <a:extLst>
              <a:ext uri="{FF2B5EF4-FFF2-40B4-BE49-F238E27FC236}">
                <a16:creationId xmlns:a16="http://schemas.microsoft.com/office/drawing/2014/main" id="{E2A6B6BC-4AF0-A339-1936-98A5FD028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1250" y="5716244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88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EFF7471F18084DBCF57C4ADCA5BFE6" ma:contentTypeVersion="25" ma:contentTypeDescription="Create a new document." ma:contentTypeScope="" ma:versionID="55f19ef3387cfab2b8851464231a5dbd">
  <xsd:schema xmlns:xsd="http://www.w3.org/2001/XMLSchema" xmlns:xs="http://www.w3.org/2001/XMLSchema" xmlns:p="http://schemas.microsoft.com/office/2006/metadata/properties" xmlns:ns2="547dda45-4057-4350-9eeb-f599deafc5b3" xmlns:ns3="c4fb5d73-c066-4a96-b34e-5280fd73bd7f" xmlns:ns4="http://schemas.microsoft.com/sharepoint/v4" targetNamespace="http://schemas.microsoft.com/office/2006/metadata/properties" ma:root="true" ma:fieldsID="1227285d27a8762226f78d3beef545e3" ns2:_="" ns3:_="" ns4:_="">
    <xsd:import namespace="547dda45-4057-4350-9eeb-f599deafc5b3"/>
    <xsd:import namespace="c4fb5d73-c066-4a96-b34e-5280fd73bd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ublishingStartDate" minOccurs="0"/>
                <xsd:element ref="ns2:PublishingExpirationDate" minOccurs="0"/>
                <xsd:element ref="ns2:Category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IconOverlay" minOccurs="0"/>
                <xsd:element ref="ns2:MediaServiceObjectDetectorVersions" minOccurs="0"/>
                <xsd:element ref="ns2:Comme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dda45-4057-4350-9eeb-f599deafc5b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Scheduling Start Date" ma:description="Scheduling Start Date is a site column created by the Publishing feature. It is used to specify the date and time on which this page will first appear to site visitors." ma:format="DateTime" ma:internalName="PublishingStartDate" ma:readOnly="false">
      <xsd:simpleType>
        <xsd:restriction base="dms:Unknown"/>
      </xsd:simpleType>
    </xsd:element>
    <xsd:element name="PublishingExpirationDate" ma:index="3" nillable="true" ma:displayName="Scheduling End Date" ma:description="Scheduling End Date is a site column created by the Publishing feature. It is used to specify the date and time on which this page will no longer appear to site visitors." ma:format="DateTime" ma:internalName="PublishingExpirationDate" ma:readOnly="false">
      <xsd:simpleType>
        <xsd:restriction base="dms:Unknown"/>
      </xsd:simpleType>
    </xsd:element>
    <xsd:element name="Category" ma:index="4" nillable="true" ma:displayName="Category" ma:format="Dropdown" ma:internalName="Category">
      <xsd:simpleType>
        <xsd:restriction base="dms:Choice">
          <xsd:enumeration value="CCHS"/>
          <xsd:enumeration value="Forms"/>
          <xsd:enumeration value="Info"/>
          <xsd:enumeration value="Other"/>
          <xsd:enumeration value="Policies and Procedures"/>
          <xsd:enumeration value="Quality Improvement"/>
          <xsd:enumeration value="Style Guide"/>
          <xsd:enumeration value="Workforce Development"/>
          <xsd:enumeration value="QI Communications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ments" ma:index="17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b5d73-c066-4a96-b34e-5280fd73bd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9fa2579-bf28-4889-9bae-06f2f66f203a}" ma:internalName="TaxCatchAll" ma:showField="CatchAllData" ma:web="c4fb5d73-c066-4a96-b34e-5280fd73bd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547dda45-4057-4350-9eeb-f599deafc5b3">Style Guide</Category>
    <TaxCatchAll xmlns="c4fb5d73-c066-4a96-b34e-5280fd73bd7f" xsi:nil="true"/>
    <IconOverlay xmlns="http://schemas.microsoft.com/sharepoint/v4" xsi:nil="true"/>
    <Comments xmlns="547dda45-4057-4350-9eeb-f599deafc5b3" xsi:nil="true"/>
    <PublishingExpirationDate xmlns="547dda45-4057-4350-9eeb-f599deafc5b3" xsi:nil="true"/>
    <PublishingStartDate xmlns="547dda45-4057-4350-9eeb-f599deafc5b3" xsi:nil="true"/>
    <lcf76f155ced4ddcb4097134ff3c332f xmlns="547dda45-4057-4350-9eeb-f599deafc5b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2FBEDA-8F55-4469-A138-43A1CEB5D5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dda45-4057-4350-9eeb-f599deafc5b3"/>
    <ds:schemaRef ds:uri="c4fb5d73-c066-4a96-b34e-5280fd73bd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E76DC8-EA55-4549-8785-4E42A5079F11}">
  <ds:schemaRefs>
    <ds:schemaRef ds:uri="http://schemas.microsoft.com/office/infopath/2007/PartnerControls"/>
    <ds:schemaRef ds:uri="547dda45-4057-4350-9eeb-f599deafc5b3"/>
    <ds:schemaRef ds:uri="http://purl.org/dc/dcmitype/"/>
    <ds:schemaRef ds:uri="http://www.w3.org/XML/1998/namespace"/>
    <ds:schemaRef ds:uri="http://purl.org/dc/terms/"/>
    <ds:schemaRef ds:uri="http://purl.org/dc/elements/1.1/"/>
    <ds:schemaRef ds:uri="c4fb5d73-c066-4a96-b34e-5280fd73bd7f"/>
    <ds:schemaRef ds:uri="http://schemas.microsoft.com/office/2006/documentManagement/types"/>
    <ds:schemaRef ds:uri="http://schemas.openxmlformats.org/package/2006/metadata/core-properties"/>
    <ds:schemaRef ds:uri="http://schemas.microsoft.com/sharepoint/v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C126983-9C5D-4302-901C-57EDF70A39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10689</TotalTime>
  <Words>663</Words>
  <Application>Microsoft Office PowerPoint</Application>
  <PresentationFormat>Widescreen</PresentationFormat>
  <Paragraphs>174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Arial</vt:lpstr>
      <vt:lpstr>Calibri</vt:lpstr>
      <vt:lpstr>Fira Sans Extra Condensed Medium</vt:lpstr>
      <vt:lpstr>Gibson</vt:lpstr>
      <vt:lpstr>Gibson Book</vt:lpstr>
      <vt:lpstr>Nunito Sans</vt:lpstr>
      <vt:lpstr>Nunito Sans Light</vt:lpstr>
      <vt:lpstr>Open Sans</vt:lpstr>
      <vt:lpstr>Raleway</vt:lpstr>
      <vt:lpstr>Roboto</vt:lpstr>
      <vt:lpstr>Office Theme</vt:lpstr>
      <vt:lpstr>2024 Community Health Improvement Plan Annual Report</vt:lpstr>
      <vt:lpstr>What is a CHIP?</vt:lpstr>
      <vt:lpstr>Why is the CHIP Important for Improving Health Outcomes?</vt:lpstr>
      <vt:lpstr>CHA-CHIP Process</vt:lpstr>
      <vt:lpstr>Improving Health Outcomes Through Collaboration and Investment</vt:lpstr>
      <vt:lpstr>Improving Community Health Through Partnerships</vt:lpstr>
      <vt:lpstr>Improving Community Health Through Partnerships</vt:lpstr>
      <vt:lpstr>Improving Community Health Through Partnerships</vt:lpstr>
      <vt:lpstr>Improving Community Health Through Partnerships</vt:lpstr>
      <vt:lpstr>Opportunities for Further Collaboration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Abbi Agency 7</dc:creator>
  <cp:lastModifiedBy>LaVoie, Rayona</cp:lastModifiedBy>
  <cp:revision>151</cp:revision>
  <dcterms:created xsi:type="dcterms:W3CDTF">2020-01-28T18:59:36Z</dcterms:created>
  <dcterms:modified xsi:type="dcterms:W3CDTF">2025-03-26T14:21:23Z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0x01010053EFF7471F18084DBCF57C4ADCA5BFE6</vt:lpwstr>
  </property>
  <property fmtid="{D5CDD505-2E9C-101B-9397-08002B2CF9AE}" pid="3" name="MediaServiceImageTags">
    <vt:lpwstr/>
  </property>
</Properties>
</file>